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327" r:id="rId6"/>
    <p:sldId id="308" r:id="rId7"/>
    <p:sldId id="330" r:id="rId8"/>
    <p:sldId id="329" r:id="rId9"/>
    <p:sldId id="337" r:id="rId10"/>
    <p:sldId id="331" r:id="rId11"/>
    <p:sldId id="334" r:id="rId12"/>
    <p:sldId id="332" r:id="rId13"/>
    <p:sldId id="333" r:id="rId14"/>
    <p:sldId id="336" r:id="rId15"/>
    <p:sldId id="311" r:id="rId16"/>
    <p:sldId id="342" r:id="rId17"/>
    <p:sldId id="343" r:id="rId18"/>
    <p:sldId id="345" r:id="rId19"/>
    <p:sldId id="338" r:id="rId20"/>
    <p:sldId id="339" r:id="rId21"/>
    <p:sldId id="340" r:id="rId22"/>
    <p:sldId id="341" r:id="rId23"/>
    <p:sldId id="344" r:id="rId24"/>
    <p:sldId id="276" r:id="rId25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80" userDrawn="1">
          <p15:clr>
            <a:srgbClr val="A4A3A4"/>
          </p15:clr>
        </p15:guide>
        <p15:guide id="2" orient="horz" pos="1776" userDrawn="1">
          <p15:clr>
            <a:srgbClr val="A4A3A4"/>
          </p15:clr>
        </p15:guide>
        <p15:guide id="4" orient="horz" pos="3240" userDrawn="1">
          <p15:clr>
            <a:srgbClr val="A4A3A4"/>
          </p15:clr>
        </p15:guide>
        <p15:guide id="5" pos="3840">
          <p15:clr>
            <a:srgbClr val="A4A3A4"/>
          </p15:clr>
        </p15:guide>
        <p15:guide id="6" pos="5664" userDrawn="1">
          <p15:clr>
            <a:srgbClr val="A4A3A4"/>
          </p15:clr>
        </p15:guide>
        <p15:guide id="7" pos="1536" userDrawn="1">
          <p15:clr>
            <a:srgbClr val="A4A3A4"/>
          </p15:clr>
        </p15:guide>
        <p15:guide id="8" orient="horz" pos="7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者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921"/>
    <a:srgbClr val="BF8641"/>
    <a:srgbClr val="D98D30"/>
    <a:srgbClr val="BF67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6" y="96"/>
      </p:cViewPr>
      <p:guideLst>
        <p:guide orient="horz" pos="1080"/>
        <p:guide orient="horz" pos="1776"/>
        <p:guide orient="horz" pos="3240"/>
        <p:guide pos="3840"/>
        <p:guide pos="5664"/>
        <p:guide pos="1536"/>
        <p:guide orient="horz" pos="7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1071"/>
    </p:cViewPr>
  </p:sorterViewPr>
  <p:notesViewPr>
    <p:cSldViewPr snapToGrid="0">
      <p:cViewPr varScale="1">
        <p:scale>
          <a:sx n="75" d="100"/>
          <a:sy n="75" d="100"/>
        </p:scale>
        <p:origin x="4392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EBDD37D-224E-4A2E-8417-8C17D4A5C8D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EB1C7EA-584A-4063-BBF8-F1D2973497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301DB1-4520-456A-AA6C-153A906867C0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2023/9/19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22F4596-F6B6-4D9D-B156-71CCDAE4E8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E234F26-69E4-4D77-8646-C93DD1E0AC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68A390-5D0E-4E62-98EC-976C3766C45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22745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F07865F-AE8A-411B-A67B-95D5B971370D}" type="datetime1">
              <a:rPr lang="zh-CN" altLang="en-US" noProof="0" smtClean="0"/>
              <a:t>2023/9/19</a:t>
            </a:fld>
            <a:endParaRPr lang="zh-CN" altLang="en-US" noProof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B3784F3-2271-4F8D-A0BC-8F40E6849FE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3412453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13959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27825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06768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60180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03756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52347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3172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66296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437401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60019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9061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87745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6104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6457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8170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43429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57039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59045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32442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3784F3-2271-4F8D-A0BC-8F40E6849FE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2043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7.sv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7.sv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2BDD9099-6901-40BC-B1DA-AD6ADD5C60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48" y="-1"/>
            <a:ext cx="12188952" cy="6858000"/>
          </a:xfrm>
          <a:solidFill>
            <a:schemeClr val="accent1"/>
          </a:solidFill>
        </p:spPr>
        <p:txBody>
          <a:bodyPr rtlCol="0"/>
          <a:lstStyle/>
          <a:p>
            <a:pPr rtl="0"/>
            <a:r>
              <a:rPr lang="zh-CN" altLang="en-US" noProof="0" dirty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458724" y="4524231"/>
            <a:ext cx="11274552" cy="1162499"/>
          </a:xfrm>
          <a:solidFill>
            <a:schemeClr val="tx1">
              <a:alpha val="10000"/>
            </a:schemeClr>
          </a:solidFill>
          <a:ln w="38100">
            <a:solidFill>
              <a:schemeClr val="tx2"/>
            </a:solidFill>
          </a:ln>
        </p:spPr>
        <p:txBody>
          <a:bodyPr lIns="274320" rtlCol="0" anchor="ctr">
            <a:normAutofit/>
          </a:bodyPr>
          <a:lstStyle>
            <a:lvl1pPr algn="l">
              <a:lnSpc>
                <a:spcPct val="108000"/>
              </a:lnSpc>
              <a:defRPr sz="4400" spc="1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58723" y="5686727"/>
            <a:ext cx="5637271" cy="692639"/>
          </a:xfrm>
          <a:solidFill>
            <a:schemeClr val="tx1">
              <a:alpha val="10000"/>
            </a:schemeClr>
          </a:solidFill>
          <a:ln w="38100">
            <a:solidFill>
              <a:schemeClr val="tx2"/>
            </a:solidFill>
          </a:ln>
        </p:spPr>
        <p:txBody>
          <a:bodyPr lIns="274320" rtlCol="0" anchor="ctr">
            <a:normAutofit/>
          </a:bodyPr>
          <a:lstStyle>
            <a:lvl1pPr marL="0" indent="0" algn="l">
              <a:lnSpc>
                <a:spcPct val="108000"/>
              </a:lnSpc>
              <a:spcBef>
                <a:spcPts val="0"/>
              </a:spcBef>
              <a:buNone/>
              <a:defRPr sz="18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EC85266-52B0-409F-8CE4-E444E424D5E1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095993" y="5686727"/>
            <a:ext cx="5637269" cy="692638"/>
          </a:xfrm>
          <a:solidFill>
            <a:schemeClr val="tx1">
              <a:alpha val="10000"/>
            </a:schemeClr>
          </a:solidFill>
          <a:ln w="38100">
            <a:solidFill>
              <a:schemeClr val="tx2"/>
            </a:solidFill>
          </a:ln>
        </p:spPr>
        <p:txBody>
          <a:bodyPr lIns="274320" rtlCol="0" anchor="ctr">
            <a:normAutofit/>
          </a:bodyPr>
          <a:lstStyle>
            <a:lvl1pPr marL="0" indent="0" algn="l">
              <a:lnSpc>
                <a:spcPct val="108000"/>
              </a:lnSpc>
              <a:spcBef>
                <a:spcPts val="0"/>
              </a:spcBef>
              <a:buNone/>
              <a:defRPr sz="18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 rtl="0"/>
            <a:r>
              <a:rPr lang="zh-CN" altLang="en-US" noProof="0"/>
              <a:t>日期</a:t>
            </a:r>
          </a:p>
        </p:txBody>
      </p:sp>
      <p:pic>
        <p:nvPicPr>
          <p:cNvPr id="1026" name="Picture 2" descr="Information Entropy">
            <a:extLst>
              <a:ext uri="{FF2B5EF4-FFF2-40B4-BE49-F238E27FC236}">
                <a16:creationId xmlns:a16="http://schemas.microsoft.com/office/drawing/2014/main" id="{8AC6D162-800D-4190-BD88-AD2C93B47DE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图像的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7">
            <a:extLst>
              <a:ext uri="{FF2B5EF4-FFF2-40B4-BE49-F238E27FC236}">
                <a16:creationId xmlns:a16="http://schemas.microsoft.com/office/drawing/2014/main" id="{8610CAC7-0287-4791-AA90-6C130B8730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 rtlCol="0"/>
          <a:lstStyle/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8544" y="960120"/>
            <a:ext cx="4700016" cy="1325563"/>
          </a:xfrm>
        </p:spPr>
        <p:txBody>
          <a:bodyPr rtlCol="0"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单击此处编辑标题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31152" y="2715768"/>
            <a:ext cx="4114800" cy="1188720"/>
          </a:xfrm>
        </p:spPr>
        <p:txBody>
          <a:bodyPr rtlCol="0"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931152" y="4663440"/>
            <a:ext cx="4114800" cy="1005840"/>
          </a:xfrm>
        </p:spPr>
        <p:txBody>
          <a:bodyPr rtlCol="0"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单击此处编辑文本 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会议演示文稿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zh-CN" noProof="0" smtClean="0"/>
              <a:t>‹#›</a:t>
            </a:fld>
            <a:endParaRPr lang="zh-CN" altLang="en-US" noProof="0"/>
          </a:p>
        </p:txBody>
      </p:sp>
      <p:pic>
        <p:nvPicPr>
          <p:cNvPr id="11" name="Picture 2" descr="Information Entropy">
            <a:extLst>
              <a:ext uri="{FF2B5EF4-FFF2-40B4-BE49-F238E27FC236}">
                <a16:creationId xmlns:a16="http://schemas.microsoft.com/office/drawing/2014/main" id="{6F63B61C-3CBC-4D11-865F-01D940A51C9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535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日程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9808"/>
            <a:ext cx="10515600" cy="914400"/>
          </a:xfrm>
        </p:spPr>
        <p:txBody>
          <a:bodyPr rtlCol="0"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ZA" noProof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会议演示文稿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9B51A1E-902D-48AF-9020-955120F399B6}" type="slidenum">
              <a:rPr lang="en-ZA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35" name="文本占位符 10">
            <a:extLst>
              <a:ext uri="{FF2B5EF4-FFF2-40B4-BE49-F238E27FC236}">
                <a16:creationId xmlns:a16="http://schemas.microsoft.com/office/drawing/2014/main" id="{301DA176-9193-4B04-B599-C94E317913E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58952" y="3127677"/>
            <a:ext cx="1051560" cy="457200"/>
          </a:xfrm>
        </p:spPr>
        <p:txBody>
          <a:bodyPr rtlCol="0" anchor="ctr"/>
          <a:lstStyle>
            <a:lvl1pPr marL="0" indent="0" algn="ctr">
              <a:buNone/>
              <a:defRPr sz="1400" b="1" spc="300" baseline="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年</a:t>
            </a:r>
            <a:endParaRPr lang="zh-CN" altLang="en-ZA" noProof="0"/>
          </a:p>
        </p:txBody>
      </p:sp>
      <p:sp>
        <p:nvSpPr>
          <p:cNvPr id="36" name="文本占位符 10">
            <a:extLst>
              <a:ext uri="{FF2B5EF4-FFF2-40B4-BE49-F238E27FC236}">
                <a16:creationId xmlns:a16="http://schemas.microsoft.com/office/drawing/2014/main" id="{D950A6C4-345F-4857-A613-BA3B56096B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38" name="文本占位符 10">
            <a:extLst>
              <a:ext uri="{FF2B5EF4-FFF2-40B4-BE49-F238E27FC236}">
                <a16:creationId xmlns:a16="http://schemas.microsoft.com/office/drawing/2014/main" id="{DD4ADE2E-411A-4FE3-BE95-DAF1FDCBC5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39" name="文本占位符 10">
            <a:extLst>
              <a:ext uri="{FF2B5EF4-FFF2-40B4-BE49-F238E27FC236}">
                <a16:creationId xmlns:a16="http://schemas.microsoft.com/office/drawing/2014/main" id="{47FAF332-F615-4C47-95EA-CE17DFEE62A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40" name="文本占位符 10">
            <a:extLst>
              <a:ext uri="{FF2B5EF4-FFF2-40B4-BE49-F238E27FC236}">
                <a16:creationId xmlns:a16="http://schemas.microsoft.com/office/drawing/2014/main" id="{4AE2424F-E961-4201-91A6-3AAB4B81F20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41" name="文本占位符 10">
            <a:extLst>
              <a:ext uri="{FF2B5EF4-FFF2-40B4-BE49-F238E27FC236}">
                <a16:creationId xmlns:a16="http://schemas.microsoft.com/office/drawing/2014/main" id="{376057B0-36CD-44FC-A0B9-2DD64FB47DD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8952" y="3928953"/>
            <a:ext cx="1051560" cy="457200"/>
          </a:xfrm>
        </p:spPr>
        <p:txBody>
          <a:bodyPr rtlCol="0" anchor="ctr"/>
          <a:lstStyle>
            <a:lvl1pPr marL="0" indent="0" algn="ctr">
              <a:buNone/>
              <a:defRPr sz="1400" b="1" spc="300" baseline="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年</a:t>
            </a:r>
            <a:endParaRPr lang="zh-CN" altLang="en-ZA" noProof="0"/>
          </a:p>
        </p:txBody>
      </p:sp>
      <p:sp>
        <p:nvSpPr>
          <p:cNvPr id="42" name="文本占位符 10">
            <a:extLst>
              <a:ext uri="{FF2B5EF4-FFF2-40B4-BE49-F238E27FC236}">
                <a16:creationId xmlns:a16="http://schemas.microsoft.com/office/drawing/2014/main" id="{676D61D8-553D-48A5-A736-7775F27B69B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43" name="文本占位符 10">
            <a:extLst>
              <a:ext uri="{FF2B5EF4-FFF2-40B4-BE49-F238E27FC236}">
                <a16:creationId xmlns:a16="http://schemas.microsoft.com/office/drawing/2014/main" id="{82028ADE-A26E-4E87-85C6-87A161CB82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44" name="文本占位符 10">
            <a:extLst>
              <a:ext uri="{FF2B5EF4-FFF2-40B4-BE49-F238E27FC236}">
                <a16:creationId xmlns:a16="http://schemas.microsoft.com/office/drawing/2014/main" id="{D49729D5-3821-43F6-A1C5-5549E5177E02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45" name="文本占位符 10">
            <a:extLst>
              <a:ext uri="{FF2B5EF4-FFF2-40B4-BE49-F238E27FC236}">
                <a16:creationId xmlns:a16="http://schemas.microsoft.com/office/drawing/2014/main" id="{02C709FA-DC0E-435A-A4A7-A975A8D413B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46" name="文本占位符 10">
            <a:extLst>
              <a:ext uri="{FF2B5EF4-FFF2-40B4-BE49-F238E27FC236}">
                <a16:creationId xmlns:a16="http://schemas.microsoft.com/office/drawing/2014/main" id="{018BA8DF-331D-4B6E-AF52-AA13732A6B9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47" name="文本占位符 10">
            <a:extLst>
              <a:ext uri="{FF2B5EF4-FFF2-40B4-BE49-F238E27FC236}">
                <a16:creationId xmlns:a16="http://schemas.microsoft.com/office/drawing/2014/main" id="{DBEB8F26-CF5F-4C8F-94D3-2DACD0914B6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48" name="文本占位符 10">
            <a:extLst>
              <a:ext uri="{FF2B5EF4-FFF2-40B4-BE49-F238E27FC236}">
                <a16:creationId xmlns:a16="http://schemas.microsoft.com/office/drawing/2014/main" id="{0EC0A380-C705-47E5-960A-C495280B86E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49" name="文本占位符 10">
            <a:extLst>
              <a:ext uri="{FF2B5EF4-FFF2-40B4-BE49-F238E27FC236}">
                <a16:creationId xmlns:a16="http://schemas.microsoft.com/office/drawing/2014/main" id="{E217E3B9-2273-4A22-A07E-4FEFB35FCC0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275117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50" name="文本占位符 10">
            <a:extLst>
              <a:ext uri="{FF2B5EF4-FFF2-40B4-BE49-F238E27FC236}">
                <a16:creationId xmlns:a16="http://schemas.microsoft.com/office/drawing/2014/main" id="{FE119361-CC51-4C9D-A4B5-BDEEE01371A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51" name="文本占位符 10">
            <a:extLst>
              <a:ext uri="{FF2B5EF4-FFF2-40B4-BE49-F238E27FC236}">
                <a16:creationId xmlns:a16="http://schemas.microsoft.com/office/drawing/2014/main" id="{E39AABDA-9976-4AB3-BCBF-77B491015F5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52" name="文本占位符 10">
            <a:extLst>
              <a:ext uri="{FF2B5EF4-FFF2-40B4-BE49-F238E27FC236}">
                <a16:creationId xmlns:a16="http://schemas.microsoft.com/office/drawing/2014/main" id="{9EFE40FF-B422-4391-9236-D2D2D09F30C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53" name="文本占位符 10">
            <a:extLst>
              <a:ext uri="{FF2B5EF4-FFF2-40B4-BE49-F238E27FC236}">
                <a16:creationId xmlns:a16="http://schemas.microsoft.com/office/drawing/2014/main" id="{6B6D260C-7D2F-4024-86D5-8338D454EBE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54" name="文本占位符 10">
            <a:extLst>
              <a:ext uri="{FF2B5EF4-FFF2-40B4-BE49-F238E27FC236}">
                <a16:creationId xmlns:a16="http://schemas.microsoft.com/office/drawing/2014/main" id="{2F9B810E-07ED-4DCA-941C-C388D0D629A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55" name="文本占位符 10">
            <a:extLst>
              <a:ext uri="{FF2B5EF4-FFF2-40B4-BE49-F238E27FC236}">
                <a16:creationId xmlns:a16="http://schemas.microsoft.com/office/drawing/2014/main" id="{BD4447B3-0D22-4C7F-943D-0B587278283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56" name="文本占位符 10">
            <a:extLst>
              <a:ext uri="{FF2B5EF4-FFF2-40B4-BE49-F238E27FC236}">
                <a16:creationId xmlns:a16="http://schemas.microsoft.com/office/drawing/2014/main" id="{642B6C40-8744-4C84-B1E3-6E43D565F11D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57" name="文本占位符 10">
            <a:extLst>
              <a:ext uri="{FF2B5EF4-FFF2-40B4-BE49-F238E27FC236}">
                <a16:creationId xmlns:a16="http://schemas.microsoft.com/office/drawing/2014/main" id="{A59ADB66-05AF-4A45-9C95-D32C5989A67E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58" name="文本占位符 10">
            <a:extLst>
              <a:ext uri="{FF2B5EF4-FFF2-40B4-BE49-F238E27FC236}">
                <a16:creationId xmlns:a16="http://schemas.microsoft.com/office/drawing/2014/main" id="{0068B2A9-DD05-4E1D-BD33-A2E85A5EC6D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59" name="文本占位符 10">
            <a:extLst>
              <a:ext uri="{FF2B5EF4-FFF2-40B4-BE49-F238E27FC236}">
                <a16:creationId xmlns:a16="http://schemas.microsoft.com/office/drawing/2014/main" id="{D9CC05E1-548C-4EEE-882C-6E801268902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60" name="文本占位符 10">
            <a:extLst>
              <a:ext uri="{FF2B5EF4-FFF2-40B4-BE49-F238E27FC236}">
                <a16:creationId xmlns:a16="http://schemas.microsoft.com/office/drawing/2014/main" id="{8E2FCD6E-08B0-49F8-BB46-6509A73C300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61" name="文本占位符 10">
            <a:extLst>
              <a:ext uri="{FF2B5EF4-FFF2-40B4-BE49-F238E27FC236}">
                <a16:creationId xmlns:a16="http://schemas.microsoft.com/office/drawing/2014/main" id="{8D149A50-AE02-4525-9165-71B5B24E27DF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062181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en-US" altLang="zh-CN" noProof="0"/>
              <a:t>MM</a:t>
            </a:r>
            <a:endParaRPr lang="zh-CN" altLang="en-ZA" noProof="0"/>
          </a:p>
        </p:txBody>
      </p:sp>
      <p:sp>
        <p:nvSpPr>
          <p:cNvPr id="62" name="文本占位符 3">
            <a:extLst>
              <a:ext uri="{FF2B5EF4-FFF2-40B4-BE49-F238E27FC236}">
                <a16:creationId xmlns:a16="http://schemas.microsoft.com/office/drawing/2014/main" id="{24126B4E-6F4A-4E61-B11D-78A183E49459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1760565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spc="20" baseline="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项目标题</a:t>
            </a:r>
            <a:endParaRPr lang="zh-CN" altLang="en-ZA" noProof="0"/>
          </a:p>
        </p:txBody>
      </p:sp>
      <p:sp>
        <p:nvSpPr>
          <p:cNvPr id="63" name="长方形 62">
            <a:extLst>
              <a:ext uri="{FF2B5EF4-FFF2-40B4-BE49-F238E27FC236}">
                <a16:creationId xmlns:a16="http://schemas.microsoft.com/office/drawing/2014/main" id="{014A76E8-F520-4630-8BBA-F9B7A0DAAB02}"/>
              </a:ext>
            </a:extLst>
          </p:cNvPr>
          <p:cNvSpPr/>
          <p:nvPr userDrawn="1"/>
        </p:nvSpPr>
        <p:spPr>
          <a:xfrm>
            <a:off x="929640" y="3648582"/>
            <a:ext cx="10332720" cy="228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solidFill>
                <a:schemeClr val="accent3">
                  <a:lumMod val="2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4" name="日期占位符 4">
            <a:extLst>
              <a:ext uri="{FF2B5EF4-FFF2-40B4-BE49-F238E27FC236}">
                <a16:creationId xmlns:a16="http://schemas.microsoft.com/office/drawing/2014/main" id="{49043823-D35F-46B1-919E-197C35555610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457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pic>
        <p:nvPicPr>
          <p:cNvPr id="34" name="Picture 2" descr="Information Entropy">
            <a:extLst>
              <a:ext uri="{FF2B5EF4-FFF2-40B4-BE49-F238E27FC236}">
                <a16:creationId xmlns:a16="http://schemas.microsoft.com/office/drawing/2014/main" id="{57A686E5-5E03-4026-8B6C-2CABCEEF41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209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重点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7">
            <a:extLst>
              <a:ext uri="{FF2B5EF4-FFF2-40B4-BE49-F238E27FC236}">
                <a16:creationId xmlns:a16="http://schemas.microsoft.com/office/drawing/2014/main" id="{1B08CCD3-BAD4-467E-B843-1BD3FC1D83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tx2"/>
          </a:solidFill>
        </p:spPr>
        <p:txBody>
          <a:bodyPr rtlCol="0"/>
          <a:lstStyle/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960120"/>
            <a:ext cx="5029200" cy="914400"/>
          </a:xfrm>
        </p:spPr>
        <p:txBody>
          <a:bodyPr rtlCol="0"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zh-CN" noProof="0" smtClean="0"/>
              <a:t>‹#›</a:t>
            </a:fld>
            <a:endParaRPr lang="zh-CN" altLang="en-US" noProof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E4E5D546-07C2-4A4B-85D2-F23B489AB4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2935224"/>
            <a:ext cx="2130552" cy="950976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10" name="文本占位符 8">
            <a:extLst>
              <a:ext uri="{FF2B5EF4-FFF2-40B4-BE49-F238E27FC236}">
                <a16:creationId xmlns:a16="http://schemas.microsoft.com/office/drawing/2014/main" id="{BD981D89-A62B-4844-B43A-DFEEC6CACD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400" y="4306824"/>
            <a:ext cx="2130552" cy="950976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071D86D6-F37C-4280-9551-DFF729C85B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64408" y="2935224"/>
            <a:ext cx="2221992" cy="950976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12" name="文本占位符 8">
            <a:extLst>
              <a:ext uri="{FF2B5EF4-FFF2-40B4-BE49-F238E27FC236}">
                <a16:creationId xmlns:a16="http://schemas.microsoft.com/office/drawing/2014/main" id="{BB88B61E-B44C-46EB-B875-1F55B02E895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64408" y="4334256"/>
            <a:ext cx="2221992" cy="950976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pic>
        <p:nvPicPr>
          <p:cNvPr id="13" name="Picture 2" descr="Information Entropy">
            <a:extLst>
              <a:ext uri="{FF2B5EF4-FFF2-40B4-BE49-F238E27FC236}">
                <a16:creationId xmlns:a16="http://schemas.microsoft.com/office/drawing/2014/main" id="{13508B69-A3E2-4409-AF31-8D3EE775E8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77312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给企业的提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 descr="照片：大理石 ">
            <a:extLst>
              <a:ext uri="{FF2B5EF4-FFF2-40B4-BE49-F238E27FC236}">
                <a16:creationId xmlns:a16="http://schemas.microsoft.com/office/drawing/2014/main" id="{5886E31A-DA35-4E25-9FA3-92E90FBF38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长方形 18">
            <a:extLst>
              <a:ext uri="{FF2B5EF4-FFF2-40B4-BE49-F238E27FC236}">
                <a16:creationId xmlns:a16="http://schemas.microsoft.com/office/drawing/2014/main" id="{70056CF5-B0DF-4053-8A82-BBBE7FF686BE}"/>
              </a:ext>
            </a:extLst>
          </p:cNvPr>
          <p:cNvSpPr/>
          <p:nvPr userDrawn="1"/>
        </p:nvSpPr>
        <p:spPr>
          <a:xfrm>
            <a:off x="442118" y="457200"/>
            <a:ext cx="11274552" cy="5943600"/>
          </a:xfrm>
          <a:prstGeom prst="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27" name="组 26">
            <a:extLst>
              <a:ext uri="{FF2B5EF4-FFF2-40B4-BE49-F238E27FC236}">
                <a16:creationId xmlns:a16="http://schemas.microsoft.com/office/drawing/2014/main" id="{8E4B2F5F-448A-4BB9-BF2F-3CCB44D32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01565" y="2471420"/>
            <a:ext cx="4809744" cy="3473216"/>
            <a:chOff x="6355080" y="2494474"/>
            <a:chExt cx="4960620" cy="3473216"/>
          </a:xfrm>
        </p:grpSpPr>
        <p:grpSp>
          <p:nvGrpSpPr>
            <p:cNvPr id="28" name="组 27">
              <a:extLst>
                <a:ext uri="{FF2B5EF4-FFF2-40B4-BE49-F238E27FC236}">
                  <a16:creationId xmlns:a16="http://schemas.microsoft.com/office/drawing/2014/main" id="{06457872-52AD-4B0D-A773-AA48B3B219D3}"/>
                </a:ext>
              </a:extLst>
            </p:cNvPr>
            <p:cNvGrpSpPr/>
            <p:nvPr/>
          </p:nvGrpSpPr>
          <p:grpSpPr>
            <a:xfrm>
              <a:off x="6355080" y="2494474"/>
              <a:ext cx="4960620" cy="3473216"/>
              <a:chOff x="6355080" y="2180573"/>
              <a:chExt cx="4960620" cy="3473216"/>
            </a:xfrm>
          </p:grpSpPr>
          <p:cxnSp>
            <p:nvCxnSpPr>
              <p:cNvPr id="30" name="直接连接符​​(S) 29">
                <a:extLst>
                  <a:ext uri="{FF2B5EF4-FFF2-40B4-BE49-F238E27FC236}">
                    <a16:creationId xmlns:a16="http://schemas.microsoft.com/office/drawing/2014/main" id="{BD088C3C-893A-4A45-97E6-CF8230EF1D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56521" y="3332425"/>
                <a:ext cx="4959179" cy="7179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C118EF61-FF64-44B8-B5AB-D7D0700D7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55080" y="4494758"/>
                <a:ext cx="4956048" cy="0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长方形 31">
                <a:extLst>
                  <a:ext uri="{FF2B5EF4-FFF2-40B4-BE49-F238E27FC236}">
                    <a16:creationId xmlns:a16="http://schemas.microsoft.com/office/drawing/2014/main" id="{C684B867-CCAD-498D-B6E2-8981BF01EC0F}"/>
                  </a:ext>
                </a:extLst>
              </p:cNvPr>
              <p:cNvSpPr/>
              <p:nvPr/>
            </p:nvSpPr>
            <p:spPr>
              <a:xfrm>
                <a:off x="6356521" y="2180573"/>
                <a:ext cx="4950649" cy="3473216"/>
              </a:xfrm>
              <a:prstGeom prst="rect">
                <a:avLst/>
              </a:prstGeom>
              <a:noFill/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zh-CN" altLang="en-US" noProof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cxnSp>
          <p:nvCxnSpPr>
            <p:cNvPr id="29" name="直接连接符​​(S) 28">
              <a:extLst>
                <a:ext uri="{FF2B5EF4-FFF2-40B4-BE49-F238E27FC236}">
                  <a16:creationId xmlns:a16="http://schemas.microsoft.com/office/drawing/2014/main" id="{999BD33D-A5B4-469A-9937-DE6D3611C034}"/>
                </a:ext>
              </a:extLst>
            </p:cNvPr>
            <p:cNvCxnSpPr>
              <a:cxnSpLocks/>
            </p:cNvCxnSpPr>
            <p:nvPr/>
          </p:nvCxnSpPr>
          <p:spPr>
            <a:xfrm>
              <a:off x="7838022" y="2494474"/>
              <a:ext cx="0" cy="3473216"/>
            </a:xfrm>
            <a:prstGeom prst="line">
              <a:avLst/>
            </a:prstGeom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A3DDCF11-EBBF-48BB-8FF1-3BCC5342FE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7824" y="914400"/>
            <a:ext cx="5212080" cy="5029200"/>
          </a:xfrm>
          <a:solidFill>
            <a:schemeClr val="bg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508" y="960120"/>
            <a:ext cx="4905292" cy="914400"/>
          </a:xfrm>
        </p:spPr>
        <p:txBody>
          <a:bodyPr rtlCol="0"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83880" y="2688336"/>
            <a:ext cx="2862072" cy="71323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5CEABB6-07DC-46E8-9B57-56EC44A396E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C5D1F2BB-3E57-46BA-8BCC-5F9B17C8BD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20256" y="2779776"/>
            <a:ext cx="786384" cy="655984"/>
          </a:xfrm>
        </p:spPr>
        <p:txBody>
          <a:bodyPr rtlCol="0" anchor="ctr" anchorCtr="0">
            <a:noAutofit/>
          </a:bodyPr>
          <a:lstStyle>
            <a:lvl1pPr marL="0" indent="0">
              <a:buNone/>
              <a:defRPr sz="3600" b="1" spc="300" baseline="300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 rtl="0"/>
            <a:r>
              <a:rPr lang="zh-CN" altLang="en-US" noProof="0"/>
              <a:t>编号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48C13CD1-B240-4AFC-AF08-95A80AEEFEE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183880" y="3849624"/>
            <a:ext cx="2862072" cy="73152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AEE266CC-F8CC-4C06-B1E4-3D7E399F8936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8183880" y="4992624"/>
            <a:ext cx="2862072" cy="749808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CC7B8197-5533-4814-8838-67C657A3B73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87184" y="2788920"/>
            <a:ext cx="731520" cy="731520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5600" b="1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US" altLang="zh-CN" noProof="0"/>
              <a:t>1</a:t>
            </a:r>
            <a:endParaRPr lang="zh-CN" altLang="en-US" noProof="0"/>
          </a:p>
        </p:txBody>
      </p:sp>
      <p:sp>
        <p:nvSpPr>
          <p:cNvPr id="16" name="文本占位符 10">
            <a:extLst>
              <a:ext uri="{FF2B5EF4-FFF2-40B4-BE49-F238E27FC236}">
                <a16:creationId xmlns:a16="http://schemas.microsoft.com/office/drawing/2014/main" id="{5A5A7DC7-2FC5-48F8-9345-17A7C96CD2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0256" y="3840480"/>
            <a:ext cx="786384" cy="655984"/>
          </a:xfrm>
        </p:spPr>
        <p:txBody>
          <a:bodyPr rtlCol="0" anchor="b" anchorCtr="0">
            <a:noAutofit/>
          </a:bodyPr>
          <a:lstStyle>
            <a:lvl1pPr marL="0" indent="0">
              <a:buNone/>
              <a:defRPr sz="3600" b="1" spc="300" baseline="300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 rtl="0"/>
            <a:r>
              <a:rPr lang="zh-CN" altLang="en-US" noProof="0"/>
              <a:t>编号</a:t>
            </a:r>
          </a:p>
        </p:txBody>
      </p:sp>
      <p:sp>
        <p:nvSpPr>
          <p:cNvPr id="17" name="文本占位符 13">
            <a:extLst>
              <a:ext uri="{FF2B5EF4-FFF2-40B4-BE49-F238E27FC236}">
                <a16:creationId xmlns:a16="http://schemas.microsoft.com/office/drawing/2014/main" id="{AF89EB7C-DC5A-461B-BA21-63D329893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87184" y="3950208"/>
            <a:ext cx="731520" cy="731520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5600" b="1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US" altLang="zh-CN" noProof="0"/>
              <a:t>2</a:t>
            </a:r>
            <a:endParaRPr lang="zh-CN" altLang="en-US" noProof="0"/>
          </a:p>
        </p:txBody>
      </p:sp>
      <p:sp>
        <p:nvSpPr>
          <p:cNvPr id="21" name="文本占位符 10">
            <a:extLst>
              <a:ext uri="{FF2B5EF4-FFF2-40B4-BE49-F238E27FC236}">
                <a16:creationId xmlns:a16="http://schemas.microsoft.com/office/drawing/2014/main" id="{1BF30512-FBFE-40CF-8565-50BAA99A4FD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20256" y="4983480"/>
            <a:ext cx="786384" cy="655984"/>
          </a:xfrm>
        </p:spPr>
        <p:txBody>
          <a:bodyPr rtlCol="0" anchor="b" anchorCtr="0">
            <a:noAutofit/>
          </a:bodyPr>
          <a:lstStyle>
            <a:lvl1pPr marL="0" indent="0">
              <a:buNone/>
              <a:defRPr sz="3600" b="1" spc="300" baseline="300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 rtl="0"/>
            <a:r>
              <a:rPr lang="zh-CN" altLang="en-US" noProof="0"/>
              <a:t>编号</a:t>
            </a:r>
          </a:p>
        </p:txBody>
      </p:sp>
      <p:sp>
        <p:nvSpPr>
          <p:cNvPr id="22" name="文本占位符 13">
            <a:extLst>
              <a:ext uri="{FF2B5EF4-FFF2-40B4-BE49-F238E27FC236}">
                <a16:creationId xmlns:a16="http://schemas.microsoft.com/office/drawing/2014/main" id="{29E43D0B-1071-466B-B883-92B9D02F09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87184" y="5111496"/>
            <a:ext cx="731520" cy="731520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5600" b="1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US" altLang="zh-CN" noProof="0"/>
              <a:t>3</a:t>
            </a:r>
            <a:endParaRPr lang="zh-CN" altLang="en-US" noProof="0"/>
          </a:p>
        </p:txBody>
      </p:sp>
      <p:grpSp>
        <p:nvGrpSpPr>
          <p:cNvPr id="23" name="组 22">
            <a:extLst>
              <a:ext uri="{FF2B5EF4-FFF2-40B4-BE49-F238E27FC236}">
                <a16:creationId xmlns:a16="http://schemas.microsoft.com/office/drawing/2014/main" id="{250BA95E-CDDF-419E-808E-3B59CA01E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009472" y="1943463"/>
            <a:ext cx="3832828" cy="2136"/>
            <a:chOff x="7009472" y="1943463"/>
            <a:chExt cx="3832828" cy="2136"/>
          </a:xfrm>
          <a:solidFill>
            <a:schemeClr val="accent3">
              <a:lumMod val="25000"/>
            </a:schemeClr>
          </a:solidFill>
        </p:grpSpPr>
        <p:cxnSp>
          <p:nvCxnSpPr>
            <p:cNvPr id="24" name="直接连接符​​(S) 23">
              <a:extLst>
                <a:ext uri="{FF2B5EF4-FFF2-40B4-BE49-F238E27FC236}">
                  <a16:creationId xmlns:a16="http://schemas.microsoft.com/office/drawing/2014/main" id="{D67A0655-E45C-49C2-AADC-0829E7E67581}"/>
                </a:ext>
              </a:extLst>
            </p:cNvPr>
            <p:cNvCxnSpPr>
              <a:cxnSpLocks/>
            </p:cNvCxnSpPr>
            <p:nvPr/>
          </p:nvCxnSpPr>
          <p:spPr>
            <a:xfrm>
              <a:off x="7009472" y="1943463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​​ 24">
              <a:extLst>
                <a:ext uri="{FF2B5EF4-FFF2-40B4-BE49-F238E27FC236}">
                  <a16:creationId xmlns:a16="http://schemas.microsoft.com/office/drawing/2014/main" id="{E013C2C0-9B08-4EDE-B15B-FF5C1BB55327}"/>
                </a:ext>
              </a:extLst>
            </p:cNvPr>
            <p:cNvCxnSpPr>
              <a:cxnSpLocks/>
            </p:cNvCxnSpPr>
            <p:nvPr/>
          </p:nvCxnSpPr>
          <p:spPr>
            <a:xfrm>
              <a:off x="9470700" y="1945599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图形 25" descr="sprig 图标">
            <a:extLst>
              <a:ext uri="{FF2B5EF4-FFF2-40B4-BE49-F238E27FC236}">
                <a16:creationId xmlns:a16="http://schemas.microsoft.com/office/drawing/2014/main" id="{19D5E825-EB79-4044-93F6-2C3F8490132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8536514" y="1719135"/>
            <a:ext cx="808894" cy="359243"/>
          </a:xfrm>
          <a:prstGeom prst="rect">
            <a:avLst/>
          </a:prstGeom>
        </p:spPr>
      </p:pic>
      <p:pic>
        <p:nvPicPr>
          <p:cNvPr id="34" name="Picture 2" descr="Information Entropy">
            <a:extLst>
              <a:ext uri="{FF2B5EF4-FFF2-40B4-BE49-F238E27FC236}">
                <a16:creationId xmlns:a16="http://schemas.microsoft.com/office/drawing/2014/main" id="{3B66431E-F606-4520-851A-F4E5F6F128B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6812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行动号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7">
            <a:extLst>
              <a:ext uri="{FF2B5EF4-FFF2-40B4-BE49-F238E27FC236}">
                <a16:creationId xmlns:a16="http://schemas.microsoft.com/office/drawing/2014/main" id="{FC6AF499-A975-4930-A45C-320ABE4AA98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tx2"/>
          </a:solidFill>
        </p:spPr>
        <p:txBody>
          <a:bodyPr rtlCol="0"/>
          <a:lstStyle/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280160"/>
            <a:ext cx="3191256" cy="914400"/>
          </a:xfrm>
        </p:spPr>
        <p:txBody>
          <a:bodyPr rtlCol="0"/>
          <a:lstStyle>
            <a:lvl1pPr algn="ctr">
              <a:defRPr>
                <a:solidFill>
                  <a:schemeClr val="accent3"/>
                </a:solidFill>
              </a:defRPr>
            </a:lvl1pPr>
          </a:lstStyle>
          <a:p>
            <a:pPr rtl="0"/>
            <a:r>
              <a:rPr lang="zh-CN" altLang="en-US" noProof="0"/>
              <a:t>单击以编辑标题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41248" y="2624328"/>
            <a:ext cx="3191256" cy="804672"/>
          </a:xfrm>
        </p:spPr>
        <p:txBody>
          <a:bodyPr rtlCol="0"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zh-CN" noProof="0" smtClean="0"/>
              <a:t>‹#›</a:t>
            </a:fld>
            <a:endParaRPr lang="zh-CN" altLang="en-US" noProof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5D9AFEBB-77FA-45B8-93D7-F6A638A0196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41248" y="4043553"/>
            <a:ext cx="3191256" cy="804672"/>
          </a:xfrm>
        </p:spPr>
        <p:txBody>
          <a:bodyPr rtlCol="0"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lnSpc>
                <a:spcPts val="21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pic>
        <p:nvPicPr>
          <p:cNvPr id="9" name="Picture 2" descr="Information Entropy">
            <a:extLst>
              <a:ext uri="{FF2B5EF4-FFF2-40B4-BE49-F238E27FC236}">
                <a16:creationId xmlns:a16="http://schemas.microsoft.com/office/drawing/2014/main" id="{3899E103-2F1D-463D-AC38-4D2BF247FB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757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谢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7">
            <a:extLst>
              <a:ext uri="{FF2B5EF4-FFF2-40B4-BE49-F238E27FC236}">
                <a16:creationId xmlns:a16="http://schemas.microsoft.com/office/drawing/2014/main" id="{AF2033B6-A37A-42D0-8C26-9C7E14CFDEE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 rtlCol="0"/>
          <a:lstStyle/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0" y="1280160"/>
            <a:ext cx="3438144" cy="914400"/>
          </a:xfrm>
        </p:spPr>
        <p:txBody>
          <a:bodyPr rtlCol="0"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单击以编辑标题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65592" y="2770632"/>
            <a:ext cx="320040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2100"/>
              </a:lnSpc>
              <a:buNone/>
              <a:defRPr sz="2000" spc="3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lnSpc>
                <a:spcPts val="2100"/>
              </a:lnSpc>
              <a:buFont typeface="Arial" panose="020B0604020202020204" pitchFamily="34" charset="0"/>
              <a:buNone/>
              <a:defRPr sz="1400"/>
            </a:lvl2pPr>
            <a:lvl3pPr marL="914400" indent="0">
              <a:lnSpc>
                <a:spcPts val="2100"/>
              </a:lnSpc>
              <a:buNone/>
              <a:defRPr sz="1400"/>
            </a:lvl3pPr>
            <a:lvl4pPr marL="1371600" indent="0">
              <a:lnSpc>
                <a:spcPts val="2100"/>
              </a:lnSpc>
              <a:buNone/>
              <a:defRPr sz="1400"/>
            </a:lvl4pPr>
            <a:lvl5pPr marL="1828800" indent="0">
              <a:lnSpc>
                <a:spcPts val="2100"/>
              </a:lnSpc>
              <a:buNone/>
              <a:defRPr sz="1400"/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zh-CN" noProof="0" smtClean="0"/>
              <a:t>‹#›</a:t>
            </a:fld>
            <a:endParaRPr lang="zh-CN" altLang="en-US" noProof="0"/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26C5036E-BEC3-4FC6-A05E-18F7A078B16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403336" y="3922776"/>
            <a:ext cx="2715768" cy="1289304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lnSpc>
                <a:spcPts val="2100"/>
              </a:lnSpc>
              <a:buFont typeface="Arial" panose="020B0604020202020204" pitchFamily="34" charset="0"/>
              <a:buNone/>
              <a:defRPr sz="1400"/>
            </a:lvl2pPr>
            <a:lvl3pPr marL="914400" indent="0">
              <a:lnSpc>
                <a:spcPts val="2100"/>
              </a:lnSpc>
              <a:buNone/>
              <a:defRPr sz="1400"/>
            </a:lvl3pPr>
            <a:lvl4pPr marL="1371600" indent="0">
              <a:lnSpc>
                <a:spcPts val="2100"/>
              </a:lnSpc>
              <a:buNone/>
              <a:defRPr sz="1400"/>
            </a:lvl4pPr>
            <a:lvl5pPr marL="1828800" indent="0">
              <a:lnSpc>
                <a:spcPts val="2100"/>
              </a:lnSpc>
              <a:buNone/>
              <a:defRPr sz="1400"/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pic>
        <p:nvPicPr>
          <p:cNvPr id="11" name="Picture 2" descr="Information Entropy">
            <a:extLst>
              <a:ext uri="{FF2B5EF4-FFF2-40B4-BE49-F238E27FC236}">
                <a16:creationId xmlns:a16="http://schemas.microsoft.com/office/drawing/2014/main" id="{AC3B65E1-F30D-4F9C-A261-04BB7DD7B7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63925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zh-CN" noProof="0" smtClean="0"/>
              <a:t>‹#›</a:t>
            </a:fld>
            <a:endParaRPr lang="zh-CN" altLang="en-US" noProof="0"/>
          </a:p>
        </p:txBody>
      </p:sp>
      <p:pic>
        <p:nvPicPr>
          <p:cNvPr id="7" name="Picture 2" descr="Information Entropy">
            <a:extLst>
              <a:ext uri="{FF2B5EF4-FFF2-40B4-BE49-F238E27FC236}">
                <a16:creationId xmlns:a16="http://schemas.microsoft.com/office/drawing/2014/main" id="{7E9A8EA3-3BCD-4DB7-B978-0B34563E488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1563" y="2342144"/>
            <a:ext cx="3932237" cy="1600200"/>
          </a:xfrm>
        </p:spPr>
        <p:txBody>
          <a:bodyPr rtlCol="0" anchor="ctr">
            <a:normAutofit/>
          </a:bodyPr>
          <a:lstStyle>
            <a:lvl1pPr algn="ctr">
              <a:defRPr sz="4000"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859089"/>
            <a:ext cx="6172200" cy="4873625"/>
          </a:xfrm>
        </p:spPr>
        <p:txBody>
          <a:bodyPr rtlCol="0"/>
          <a:lstStyle>
            <a:lvl1pPr>
              <a:defRPr sz="3200"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 sz="2800"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 sz="2400"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 sz="2000"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 sz="2000">
                <a:solidFill>
                  <a:schemeClr val="accent3">
                    <a:lumMod val="2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会议演示文稿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zh-CN" noProof="0" smtClean="0"/>
              <a:t>‹#›</a:t>
            </a:fld>
            <a:endParaRPr lang="zh-CN" altLang="en-US" noProof="0"/>
          </a:p>
        </p:txBody>
      </p:sp>
      <p:pic>
        <p:nvPicPr>
          <p:cNvPr id="8" name="Picture 2" descr="Information Entropy">
            <a:extLst>
              <a:ext uri="{FF2B5EF4-FFF2-40B4-BE49-F238E27FC236}">
                <a16:creationId xmlns:a16="http://schemas.microsoft.com/office/drawing/2014/main" id="{06852BA5-CEF3-4882-8227-E22DB85739F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2168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3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会议演示文稿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zh-CN" noProof="0" smtClean="0"/>
              <a:t>‹#›</a:t>
            </a:fld>
            <a:endParaRPr lang="zh-CN" altLang="en-US" noProof="0"/>
          </a:p>
        </p:txBody>
      </p:sp>
      <p:pic>
        <p:nvPicPr>
          <p:cNvPr id="10" name="Picture 2" descr="Information Entropy">
            <a:extLst>
              <a:ext uri="{FF2B5EF4-FFF2-40B4-BE49-F238E27FC236}">
                <a16:creationId xmlns:a16="http://schemas.microsoft.com/office/drawing/2014/main" id="{72E7D6A2-165C-4B98-8D82-6F8AAD14BF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accent3">
                    <a:lumMod val="2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2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2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2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25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会议演示文稿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zh-CN" noProof="0" smtClean="0"/>
              <a:t>‹#›</a:t>
            </a:fld>
            <a:endParaRPr lang="zh-CN" altLang="en-US" noProof="0"/>
          </a:p>
        </p:txBody>
      </p:sp>
      <p:pic>
        <p:nvPicPr>
          <p:cNvPr id="8" name="Picture 2" descr="Information Entropy">
            <a:extLst>
              <a:ext uri="{FF2B5EF4-FFF2-40B4-BE49-F238E27FC236}">
                <a16:creationId xmlns:a16="http://schemas.microsoft.com/office/drawing/2014/main" id="{84D89399-4CFD-4C87-89C2-11BD0A8CCBD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议程​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7">
            <a:extLst>
              <a:ext uri="{FF2B5EF4-FFF2-40B4-BE49-F238E27FC236}">
                <a16:creationId xmlns:a16="http://schemas.microsoft.com/office/drawing/2014/main" id="{A41CBEE4-3FAE-4685-BA5D-89EE53B32DB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-76200"/>
            <a:ext cx="12188952" cy="6858000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8251" y="685800"/>
            <a:ext cx="3959352" cy="5486400"/>
          </a:xfrm>
          <a:solidFill>
            <a:schemeClr val="tx2">
              <a:lumMod val="20000"/>
              <a:lumOff val="80000"/>
              <a:alpha val="90000"/>
            </a:schemeClr>
          </a:solidFill>
          <a:ln w="38100" cmpd="sng">
            <a:solidFill>
              <a:schemeClr val="accent5">
                <a:lumMod val="50000"/>
              </a:schemeClr>
            </a:solidFill>
          </a:ln>
        </p:spPr>
        <p:txBody>
          <a:bodyPr lIns="274320" tIns="457200" rIns="274320" rtlCol="0" anchor="t">
            <a:noAutofit/>
          </a:bodyPr>
          <a:lstStyle>
            <a:lvl1pPr algn="ctr">
              <a:defRPr spc="100" baseline="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单击以编辑标题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noProof="0"/>
              <a:t>20XX</a:t>
            </a:r>
            <a:endParaRPr lang="zh-CN" altLang="en-US" noProof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5CEABB6-07DC-46E8-9B57-56EC44A396E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6A67D98D-D4C9-49C3-B1D7-0D6F2D3371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551" y="800100"/>
            <a:ext cx="3730752" cy="5257800"/>
          </a:xfrm>
          <a:ln w="12700">
            <a:solidFill>
              <a:schemeClr val="tx2"/>
            </a:solidFill>
          </a:ln>
        </p:spPr>
        <p:txBody>
          <a:bodyPr lIns="274320" tIns="1371600" rIns="274320" rtlCol="0">
            <a:noAutofit/>
          </a:bodyPr>
          <a:lstStyle>
            <a:lvl1pPr marL="0" indent="0" algn="ctr">
              <a:buNone/>
              <a:defRPr sz="14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13" name="Title 1" hidden="1">
            <a:extLst>
              <a:ext uri="{FF2B5EF4-FFF2-40B4-BE49-F238E27FC236}">
                <a16:creationId xmlns:a16="http://schemas.microsoft.com/office/drawing/2014/main" id="{3F2612BA-64D8-41EC-9F7A-0615FD68EDCA}"/>
              </a:ext>
            </a:extLst>
          </p:cNvPr>
          <p:cNvSpPr txBox="1">
            <a:spLocks/>
          </p:cNvSpPr>
          <p:nvPr userDrawn="1"/>
        </p:nvSpPr>
        <p:spPr>
          <a:xfrm>
            <a:off x="1005398" y="960120"/>
            <a:ext cx="29718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spc="40" baseline="0">
                <a:solidFill>
                  <a:schemeClr val="accent3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zh-cn" spc="100">
                <a:latin typeface="Elephant Pro" pitchFamily="2" charset="0"/>
              </a:rPr>
              <a:t>Agenda</a:t>
            </a:r>
          </a:p>
        </p:txBody>
      </p:sp>
      <p:pic>
        <p:nvPicPr>
          <p:cNvPr id="10" name="Picture 2" descr="Information Entropy">
            <a:extLst>
              <a:ext uri="{FF2B5EF4-FFF2-40B4-BE49-F238E27FC236}">
                <a16:creationId xmlns:a16="http://schemas.microsoft.com/office/drawing/2014/main" id="{25F6E1A7-96B9-4530-ADCD-FE1E0BE4BA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203503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6776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了解演示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照片：大理石&#10;">
            <a:extLst>
              <a:ext uri="{FF2B5EF4-FFF2-40B4-BE49-F238E27FC236}">
                <a16:creationId xmlns:a16="http://schemas.microsoft.com/office/drawing/2014/main" id="{CEFBE0D1-09DC-41AA-9A18-E5E07B941D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长方形 12">
            <a:extLst>
              <a:ext uri="{FF2B5EF4-FFF2-40B4-BE49-F238E27FC236}">
                <a16:creationId xmlns:a16="http://schemas.microsoft.com/office/drawing/2014/main" id="{01859217-510A-4C29-85EE-456A26AAC78C}"/>
              </a:ext>
            </a:extLst>
          </p:cNvPr>
          <p:cNvSpPr/>
          <p:nvPr userDrawn="1"/>
        </p:nvSpPr>
        <p:spPr>
          <a:xfrm>
            <a:off x="466163" y="457200"/>
            <a:ext cx="11274552" cy="5943600"/>
          </a:xfrm>
          <a:prstGeom prst="rect">
            <a:avLst/>
          </a:prstGeom>
          <a:solidFill>
            <a:schemeClr val="tx2">
              <a:lumMod val="20000"/>
              <a:lumOff val="80000"/>
              <a:alpha val="70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960120"/>
            <a:ext cx="4645152" cy="914400"/>
          </a:xfrm>
        </p:spPr>
        <p:txBody>
          <a:bodyPr rtlCol="0"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3962399"/>
            <a:ext cx="4617720" cy="2103120"/>
          </a:xfrm>
        </p:spPr>
        <p:txBody>
          <a:bodyPr rtlCol="0"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noProof="0"/>
              <a:t>20XX</a:t>
            </a:r>
            <a:endParaRPr lang="zh-CN" altLang="en-US" noProof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5CEABB6-07DC-46E8-9B57-56EC44A396E5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A3DDCF11-EBBF-48BB-8FF1-3BCC5342FE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16571" y="777240"/>
            <a:ext cx="5029200" cy="5303520"/>
          </a:xfrm>
          <a:solidFill>
            <a:schemeClr val="bg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C5D1F2BB-3E57-46BA-8BCC-5F9B17C8BD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0120" y="3172968"/>
            <a:ext cx="4617720" cy="45720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b="0" spc="3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 rtl="0"/>
            <a:r>
              <a:rPr lang="zh-CN" altLang="en-US" noProof="0"/>
              <a:t>姓名</a:t>
            </a:r>
          </a:p>
        </p:txBody>
      </p:sp>
      <p:pic>
        <p:nvPicPr>
          <p:cNvPr id="14" name="图形 13" descr="sprig 图标&#10;">
            <a:extLst>
              <a:ext uri="{FF2B5EF4-FFF2-40B4-BE49-F238E27FC236}">
                <a16:creationId xmlns:a16="http://schemas.microsoft.com/office/drawing/2014/main" id="{8203CE7C-A0C4-4B19-BD99-5B8977E6941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865924">
            <a:off x="2641877" y="2157078"/>
            <a:ext cx="1280160" cy="662539"/>
          </a:xfrm>
          <a:prstGeom prst="rect">
            <a:avLst/>
          </a:prstGeom>
        </p:spPr>
      </p:pic>
      <p:pic>
        <p:nvPicPr>
          <p:cNvPr id="12" name="Picture 2" descr="Information Entropy">
            <a:extLst>
              <a:ext uri="{FF2B5EF4-FFF2-40B4-BE49-F238E27FC236}">
                <a16:creationId xmlns:a16="http://schemas.microsoft.com/office/drawing/2014/main" id="{51030C31-5DEE-4330-AD1C-6328E6D9A78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76" y="468192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8844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7">
            <a:extLst>
              <a:ext uri="{FF2B5EF4-FFF2-40B4-BE49-F238E27FC236}">
                <a16:creationId xmlns:a16="http://schemas.microsoft.com/office/drawing/2014/main" id="{F4FF3C43-7D8E-4810-A3BC-9AE3209111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60120"/>
            <a:ext cx="4114800" cy="914400"/>
          </a:xfrm>
        </p:spPr>
        <p:txBody>
          <a:bodyPr rtlCol="0" anchor="b">
            <a:normAutofit/>
          </a:bodyPr>
          <a:lstStyle>
            <a:lvl1pPr algn="ctr">
              <a:defRPr sz="32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3136392"/>
            <a:ext cx="3657600" cy="1627632"/>
          </a:xfrm>
        </p:spPr>
        <p:txBody>
          <a:bodyPr rtlCol="0">
            <a:normAutofit/>
          </a:bodyPr>
          <a:lstStyle>
            <a:lvl1pPr marL="0" indent="0" algn="ctr">
              <a:lnSpc>
                <a:spcPts val="2100"/>
              </a:lnSpc>
              <a:buNone/>
              <a:defRPr sz="14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5CEABB6-07DC-46E8-9B57-56EC44A396E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pic>
        <p:nvPicPr>
          <p:cNvPr id="8" name="Picture 2" descr="Information Entropy">
            <a:extLst>
              <a:ext uri="{FF2B5EF4-FFF2-40B4-BE49-F238E27FC236}">
                <a16:creationId xmlns:a16="http://schemas.microsoft.com/office/drawing/2014/main" id="{AF5273D5-DAEA-4D82-BD6D-02E872DDEC4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0400" y="0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分组讨论问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大理石纹理的图像">
            <a:extLst>
              <a:ext uri="{FF2B5EF4-FFF2-40B4-BE49-F238E27FC236}">
                <a16:creationId xmlns:a16="http://schemas.microsoft.com/office/drawing/2014/main" id="{DE4FCA92-4B09-4386-A95D-2823C777C5B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长方形 18">
            <a:extLst>
              <a:ext uri="{FF2B5EF4-FFF2-40B4-BE49-F238E27FC236}">
                <a16:creationId xmlns:a16="http://schemas.microsoft.com/office/drawing/2014/main" id="{70056CF5-B0DF-4053-8A82-BBBE7FF686BE}"/>
              </a:ext>
            </a:extLst>
          </p:cNvPr>
          <p:cNvSpPr/>
          <p:nvPr userDrawn="1"/>
        </p:nvSpPr>
        <p:spPr>
          <a:xfrm>
            <a:off x="442118" y="457200"/>
            <a:ext cx="11274552" cy="5943600"/>
          </a:xfrm>
          <a:prstGeom prst="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27" name="组 26">
            <a:extLst>
              <a:ext uri="{FF2B5EF4-FFF2-40B4-BE49-F238E27FC236}">
                <a16:creationId xmlns:a16="http://schemas.microsoft.com/office/drawing/2014/main" id="{8E4B2F5F-448A-4BB9-BF2F-3CCB44D32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01565" y="2471420"/>
            <a:ext cx="4809744" cy="3473216"/>
            <a:chOff x="6355080" y="2494474"/>
            <a:chExt cx="4960620" cy="3473216"/>
          </a:xfrm>
        </p:grpSpPr>
        <p:grpSp>
          <p:nvGrpSpPr>
            <p:cNvPr id="28" name="组 27">
              <a:extLst>
                <a:ext uri="{FF2B5EF4-FFF2-40B4-BE49-F238E27FC236}">
                  <a16:creationId xmlns:a16="http://schemas.microsoft.com/office/drawing/2014/main" id="{06457872-52AD-4B0D-A773-AA48B3B219D3}"/>
                </a:ext>
              </a:extLst>
            </p:cNvPr>
            <p:cNvGrpSpPr/>
            <p:nvPr/>
          </p:nvGrpSpPr>
          <p:grpSpPr>
            <a:xfrm>
              <a:off x="6355080" y="2494474"/>
              <a:ext cx="4960620" cy="3473216"/>
              <a:chOff x="6355080" y="2180573"/>
              <a:chExt cx="4960620" cy="3473216"/>
            </a:xfrm>
          </p:grpSpPr>
          <p:cxnSp>
            <p:nvCxnSpPr>
              <p:cNvPr id="30" name="直接连接符​​(S) 29">
                <a:extLst>
                  <a:ext uri="{FF2B5EF4-FFF2-40B4-BE49-F238E27FC236}">
                    <a16:creationId xmlns:a16="http://schemas.microsoft.com/office/drawing/2014/main" id="{BD088C3C-893A-4A45-97E6-CF8230EF1D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356521" y="3332425"/>
                <a:ext cx="4959179" cy="7179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C118EF61-FF64-44B8-B5AB-D7D0700D7A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55080" y="4494758"/>
                <a:ext cx="4956048" cy="0"/>
              </a:xfrm>
              <a:prstGeom prst="line">
                <a:avLst/>
              </a:prstGeom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长方形 31">
                <a:extLst>
                  <a:ext uri="{FF2B5EF4-FFF2-40B4-BE49-F238E27FC236}">
                    <a16:creationId xmlns:a16="http://schemas.microsoft.com/office/drawing/2014/main" id="{C684B867-CCAD-498D-B6E2-8981BF01EC0F}"/>
                  </a:ext>
                </a:extLst>
              </p:cNvPr>
              <p:cNvSpPr/>
              <p:nvPr/>
            </p:nvSpPr>
            <p:spPr>
              <a:xfrm>
                <a:off x="6356521" y="2180573"/>
                <a:ext cx="4950649" cy="3473216"/>
              </a:xfrm>
              <a:prstGeom prst="rect">
                <a:avLst/>
              </a:prstGeom>
              <a:noFill/>
              <a:ln w="12700">
                <a:solidFill>
                  <a:schemeClr val="accent3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zh-CN" altLang="en-US" noProof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cxnSp>
          <p:nvCxnSpPr>
            <p:cNvPr id="29" name="直接连接符​​(S) 28">
              <a:extLst>
                <a:ext uri="{FF2B5EF4-FFF2-40B4-BE49-F238E27FC236}">
                  <a16:creationId xmlns:a16="http://schemas.microsoft.com/office/drawing/2014/main" id="{999BD33D-A5B4-469A-9937-DE6D3611C034}"/>
                </a:ext>
              </a:extLst>
            </p:cNvPr>
            <p:cNvCxnSpPr>
              <a:cxnSpLocks/>
            </p:cNvCxnSpPr>
            <p:nvPr/>
          </p:nvCxnSpPr>
          <p:spPr>
            <a:xfrm>
              <a:off x="7838022" y="2494474"/>
              <a:ext cx="0" cy="3473216"/>
            </a:xfrm>
            <a:prstGeom prst="line">
              <a:avLst/>
            </a:prstGeom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A3DDCF11-EBBF-48BB-8FF1-3BCC5342FE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7824" y="914400"/>
            <a:ext cx="5212080" cy="5029200"/>
          </a:xfrm>
          <a:solidFill>
            <a:schemeClr val="bg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508" y="960120"/>
            <a:ext cx="4905292" cy="914400"/>
          </a:xfrm>
        </p:spPr>
        <p:txBody>
          <a:bodyPr rtlCol="0"/>
          <a:lstStyle>
            <a:lvl1pPr algn="ctr"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83880" y="2688336"/>
            <a:ext cx="2862072" cy="71323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 anchor="b" anchorCtr="0"/>
          <a:lstStyle>
            <a:lvl1pPr>
              <a:defRPr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5CEABB6-07DC-46E8-9B57-56EC44A396E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C5D1F2BB-3E57-46BA-8BCC-5F9B17C8BD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20256" y="2779776"/>
            <a:ext cx="786384" cy="655984"/>
          </a:xfrm>
        </p:spPr>
        <p:txBody>
          <a:bodyPr rtlCol="0" anchor="ctr" anchorCtr="0">
            <a:noAutofit/>
          </a:bodyPr>
          <a:lstStyle>
            <a:lvl1pPr marL="0" indent="0">
              <a:buNone/>
              <a:defRPr sz="3600" b="1" spc="300" baseline="300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 rtl="0"/>
            <a:r>
              <a:rPr lang="zh-CN" altLang="en-US" noProof="0"/>
              <a:t>编号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48C13CD1-B240-4AFC-AF08-95A80AEEFEE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183880" y="3849624"/>
            <a:ext cx="2862072" cy="73152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AEE266CC-F8CC-4C06-B1E4-3D7E399F8936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8183880" y="4992624"/>
            <a:ext cx="2862072" cy="749808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400">
                <a:solidFill>
                  <a:schemeClr val="accent3">
                    <a:lumMod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CC7B8197-5533-4814-8838-67C657A3B73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87184" y="2788920"/>
            <a:ext cx="731520" cy="731520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5600" b="1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US" altLang="zh-CN" noProof="0"/>
              <a:t>1</a:t>
            </a:r>
            <a:endParaRPr lang="zh-CN" altLang="en-US" noProof="0"/>
          </a:p>
        </p:txBody>
      </p:sp>
      <p:sp>
        <p:nvSpPr>
          <p:cNvPr id="16" name="文本占位符 10">
            <a:extLst>
              <a:ext uri="{FF2B5EF4-FFF2-40B4-BE49-F238E27FC236}">
                <a16:creationId xmlns:a16="http://schemas.microsoft.com/office/drawing/2014/main" id="{5A5A7DC7-2FC5-48F8-9345-17A7C96CD2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0256" y="3840480"/>
            <a:ext cx="786384" cy="655984"/>
          </a:xfrm>
        </p:spPr>
        <p:txBody>
          <a:bodyPr rtlCol="0" anchor="b" anchorCtr="0">
            <a:noAutofit/>
          </a:bodyPr>
          <a:lstStyle>
            <a:lvl1pPr marL="0" indent="0">
              <a:buNone/>
              <a:defRPr sz="3600" b="1" spc="300" baseline="300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 rtl="0"/>
            <a:r>
              <a:rPr lang="zh-CN" altLang="en-US" noProof="0"/>
              <a:t>编号</a:t>
            </a:r>
          </a:p>
        </p:txBody>
      </p:sp>
      <p:sp>
        <p:nvSpPr>
          <p:cNvPr id="17" name="文本占位符 13">
            <a:extLst>
              <a:ext uri="{FF2B5EF4-FFF2-40B4-BE49-F238E27FC236}">
                <a16:creationId xmlns:a16="http://schemas.microsoft.com/office/drawing/2014/main" id="{AF89EB7C-DC5A-461B-BA21-63D329893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87184" y="3950208"/>
            <a:ext cx="731520" cy="731520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5600" b="1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US" altLang="zh-CN" noProof="0"/>
              <a:t>2</a:t>
            </a:r>
            <a:endParaRPr lang="zh-CN" altLang="en-US" noProof="0"/>
          </a:p>
        </p:txBody>
      </p:sp>
      <p:sp>
        <p:nvSpPr>
          <p:cNvPr id="21" name="文本占位符 10">
            <a:extLst>
              <a:ext uri="{FF2B5EF4-FFF2-40B4-BE49-F238E27FC236}">
                <a16:creationId xmlns:a16="http://schemas.microsoft.com/office/drawing/2014/main" id="{1BF30512-FBFE-40CF-8565-50BAA99A4FD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20256" y="4983480"/>
            <a:ext cx="786384" cy="655984"/>
          </a:xfrm>
        </p:spPr>
        <p:txBody>
          <a:bodyPr rtlCol="0" anchor="b" anchorCtr="0">
            <a:noAutofit/>
          </a:bodyPr>
          <a:lstStyle>
            <a:lvl1pPr marL="0" indent="0">
              <a:buNone/>
              <a:defRPr sz="3600" b="1" spc="300" baseline="300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 rtl="0"/>
            <a:r>
              <a:rPr lang="zh-CN" altLang="en-US" noProof="0"/>
              <a:t>编号</a:t>
            </a:r>
          </a:p>
        </p:txBody>
      </p:sp>
      <p:sp>
        <p:nvSpPr>
          <p:cNvPr id="22" name="文本占位符 13">
            <a:extLst>
              <a:ext uri="{FF2B5EF4-FFF2-40B4-BE49-F238E27FC236}">
                <a16:creationId xmlns:a16="http://schemas.microsoft.com/office/drawing/2014/main" id="{29E43D0B-1071-466B-B883-92B9D02F09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87184" y="5111496"/>
            <a:ext cx="731520" cy="731520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5600" b="1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US" altLang="zh-CN" noProof="0"/>
              <a:t>3</a:t>
            </a:r>
            <a:endParaRPr lang="zh-CN" altLang="en-US" noProof="0"/>
          </a:p>
        </p:txBody>
      </p:sp>
      <p:grpSp>
        <p:nvGrpSpPr>
          <p:cNvPr id="23" name="组 22">
            <a:extLst>
              <a:ext uri="{FF2B5EF4-FFF2-40B4-BE49-F238E27FC236}">
                <a16:creationId xmlns:a16="http://schemas.microsoft.com/office/drawing/2014/main" id="{250BA95E-CDDF-419E-808E-3B59CA01E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009472" y="1943463"/>
            <a:ext cx="3832828" cy="2136"/>
            <a:chOff x="7009472" y="1943463"/>
            <a:chExt cx="3832828" cy="2136"/>
          </a:xfrm>
          <a:solidFill>
            <a:schemeClr val="accent3">
              <a:lumMod val="25000"/>
            </a:schemeClr>
          </a:solidFill>
        </p:grpSpPr>
        <p:cxnSp>
          <p:nvCxnSpPr>
            <p:cNvPr id="24" name="直接连接符​​(S) 23">
              <a:extLst>
                <a:ext uri="{FF2B5EF4-FFF2-40B4-BE49-F238E27FC236}">
                  <a16:creationId xmlns:a16="http://schemas.microsoft.com/office/drawing/2014/main" id="{D67A0655-E45C-49C2-AADC-0829E7E67581}"/>
                </a:ext>
              </a:extLst>
            </p:cNvPr>
            <p:cNvCxnSpPr>
              <a:cxnSpLocks/>
            </p:cNvCxnSpPr>
            <p:nvPr/>
          </p:nvCxnSpPr>
          <p:spPr>
            <a:xfrm>
              <a:off x="7009472" y="1943463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​​ 24">
              <a:extLst>
                <a:ext uri="{FF2B5EF4-FFF2-40B4-BE49-F238E27FC236}">
                  <a16:creationId xmlns:a16="http://schemas.microsoft.com/office/drawing/2014/main" id="{E013C2C0-9B08-4EDE-B15B-FF5C1BB55327}"/>
                </a:ext>
              </a:extLst>
            </p:cNvPr>
            <p:cNvCxnSpPr>
              <a:cxnSpLocks/>
            </p:cNvCxnSpPr>
            <p:nvPr/>
          </p:nvCxnSpPr>
          <p:spPr>
            <a:xfrm>
              <a:off x="9470700" y="1945599"/>
              <a:ext cx="1371600" cy="0"/>
            </a:xfrm>
            <a:prstGeom prst="line">
              <a:avLst/>
            </a:prstGeom>
            <a:grpFill/>
            <a:ln w="12700">
              <a:solidFill>
                <a:schemeClr val="accent3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图形 25" descr="sprig 图标">
            <a:extLst>
              <a:ext uri="{FF2B5EF4-FFF2-40B4-BE49-F238E27FC236}">
                <a16:creationId xmlns:a16="http://schemas.microsoft.com/office/drawing/2014/main" id="{19D5E825-EB79-4044-93F6-2C3F8490132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691531" flipH="1">
            <a:off x="8536514" y="1719135"/>
            <a:ext cx="808894" cy="359243"/>
          </a:xfrm>
          <a:prstGeom prst="rect">
            <a:avLst/>
          </a:prstGeom>
        </p:spPr>
      </p:pic>
      <p:pic>
        <p:nvPicPr>
          <p:cNvPr id="33" name="Picture 2" descr="Information Entropy">
            <a:extLst>
              <a:ext uri="{FF2B5EF4-FFF2-40B4-BE49-F238E27FC236}">
                <a16:creationId xmlns:a16="http://schemas.microsoft.com/office/drawing/2014/main" id="{763D591E-654B-4749-B469-E672AD6FC8C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700" y="502559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975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7">
            <a:extLst>
              <a:ext uri="{FF2B5EF4-FFF2-40B4-BE49-F238E27FC236}">
                <a16:creationId xmlns:a16="http://schemas.microsoft.com/office/drawing/2014/main" id="{AE52EF6E-0B58-484F-94A5-9BAA116171B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14400"/>
            <a:ext cx="10972800" cy="5029200"/>
          </a:xfrm>
          <a:ln w="38100">
            <a:solidFill>
              <a:schemeClr val="tx2"/>
            </a:solidFill>
          </a:ln>
        </p:spPr>
        <p:txBody>
          <a:bodyPr lIns="914400" rIns="914400" rtlCol="0" anchor="ctr">
            <a:noAutofit/>
          </a:bodyPr>
          <a:lstStyle>
            <a:lvl1pPr algn="ctr">
              <a:defRPr sz="3200">
                <a:solidFill>
                  <a:schemeClr val="tx2">
                    <a:lumMod val="20000"/>
                    <a:lumOff val="8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438815-B9AF-4BA5-B8D6-3311C494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058400" cy="585216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2">
                    <a:lumMod val="20000"/>
                    <a:lumOff val="8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5CEABB6-07DC-46E8-9B57-56EC44A396E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pic>
        <p:nvPicPr>
          <p:cNvPr id="8" name="Picture 2" descr="Information Entropy">
            <a:extLst>
              <a:ext uri="{FF2B5EF4-FFF2-40B4-BE49-F238E27FC236}">
                <a16:creationId xmlns:a16="http://schemas.microsoft.com/office/drawing/2014/main" id="{D7DDBDB5-3659-4082-BA65-85549F1E932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0169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059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假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7">
            <a:extLst>
              <a:ext uri="{FF2B5EF4-FFF2-40B4-BE49-F238E27FC236}">
                <a16:creationId xmlns:a16="http://schemas.microsoft.com/office/drawing/2014/main" id="{EEE5B85B-2CE4-49C6-A626-897037552E6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248" y="1280160"/>
            <a:ext cx="3657600" cy="914400"/>
          </a:xfrm>
        </p:spPr>
        <p:txBody>
          <a:bodyPr rtlCol="0"/>
          <a:lstStyle>
            <a:lvl1pPr algn="ctr">
              <a:defRPr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70248" y="2642616"/>
            <a:ext cx="3657600" cy="1078992"/>
          </a:xfrm>
        </p:spPr>
        <p:txBody>
          <a:bodyPr rtlCol="0"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70248" y="4315968"/>
            <a:ext cx="3657600" cy="822960"/>
          </a:xfrm>
        </p:spPr>
        <p:txBody>
          <a:bodyPr rtlCol="0" anchor="t">
            <a:normAutofit/>
          </a:bodyPr>
          <a:lstStyle>
            <a:lvl1pPr marL="0" indent="0" algn="ctr">
              <a:lnSpc>
                <a:spcPts val="2100"/>
              </a:lnSpc>
              <a:buNone/>
              <a:defRPr sz="1400" b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dirty="0"/>
              <a:t>20XX</a:t>
            </a:r>
            <a:endParaRPr lang="zh-CN" alt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会议演示文稿</a:t>
            </a: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5CEABB6-07DC-46E8-9B57-56EC44A396E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pic>
        <p:nvPicPr>
          <p:cNvPr id="11" name="Picture 2" descr="Information Entropy">
            <a:extLst>
              <a:ext uri="{FF2B5EF4-FFF2-40B4-BE49-F238E27FC236}">
                <a16:creationId xmlns:a16="http://schemas.microsoft.com/office/drawing/2014/main" id="{4D4ADF04-E7AF-4B71-B373-95EE7C271D0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829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百分比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152" y="749808"/>
            <a:ext cx="11283696" cy="914400"/>
          </a:xfrm>
        </p:spPr>
        <p:txBody>
          <a:bodyPr rtlCol="0" anchor="ctr"/>
          <a:lstStyle>
            <a:lvl1pPr algn="ctr">
              <a:defRPr sz="32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00" y="2317750"/>
            <a:ext cx="2377440" cy="3540125"/>
          </a:xfrm>
        </p:spPr>
        <p:txBody>
          <a:bodyPr rtlCol="0"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dirty="0"/>
              <a:t>20XX</a:t>
            </a:r>
            <a:endParaRPr lang="zh-CN" alt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会议演示文稿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5CEABB6-07DC-46E8-9B57-56EC44A396E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9F79AF1F-7242-4F30-8C34-3161A601D69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943975" y="2317749"/>
            <a:ext cx="2377440" cy="3540125"/>
          </a:xfrm>
        </p:spPr>
        <p:txBody>
          <a:bodyPr rtlCol="0"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651CEFA7-BDAC-4AF4-9581-D5F23678BD4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54750" y="2317748"/>
            <a:ext cx="2377440" cy="3540125"/>
          </a:xfrm>
        </p:spPr>
        <p:txBody>
          <a:bodyPr rtlCol="0"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A3BA914A-7D10-4F7D-B226-5324D5329F71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3565525" y="2317748"/>
            <a:ext cx="2377440" cy="3540125"/>
          </a:xfrm>
        </p:spPr>
        <p:txBody>
          <a:bodyPr rtlCol="0">
            <a:normAutofit/>
          </a:bodyPr>
          <a:lstStyle>
            <a:lvl1pPr marL="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9144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3716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828800" indent="0">
              <a:buNone/>
              <a:defRPr sz="140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cxnSp>
        <p:nvCxnSpPr>
          <p:cNvPr id="11" name="直接连接符​​(S) 10">
            <a:extLst>
              <a:ext uri="{FF2B5EF4-FFF2-40B4-BE49-F238E27FC236}">
                <a16:creationId xmlns:a16="http://schemas.microsoft.com/office/drawing/2014/main" id="{CA111B60-CB4D-4836-B3B0-99E3A740B087}"/>
              </a:ext>
            </a:extLst>
          </p:cNvPr>
          <p:cNvCxnSpPr>
            <a:cxnSpLocks/>
          </p:cNvCxnSpPr>
          <p:nvPr userDrawn="1"/>
        </p:nvCxnSpPr>
        <p:spPr>
          <a:xfrm>
            <a:off x="6781800" y="1992404"/>
            <a:ext cx="2933700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​​(S) 11">
            <a:extLst>
              <a:ext uri="{FF2B5EF4-FFF2-40B4-BE49-F238E27FC236}">
                <a16:creationId xmlns:a16="http://schemas.microsoft.com/office/drawing/2014/main" id="{06077C5C-B350-49D7-9F72-CC7402D7F3AF}"/>
              </a:ext>
            </a:extLst>
          </p:cNvPr>
          <p:cNvCxnSpPr>
            <a:cxnSpLocks/>
          </p:cNvCxnSpPr>
          <p:nvPr userDrawn="1"/>
        </p:nvCxnSpPr>
        <p:spPr>
          <a:xfrm>
            <a:off x="2479675" y="1992404"/>
            <a:ext cx="300672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形 12" descr="sprig 图标">
            <a:extLst>
              <a:ext uri="{FF2B5EF4-FFF2-40B4-BE49-F238E27FC236}">
                <a16:creationId xmlns:a16="http://schemas.microsoft.com/office/drawing/2014/main" id="{3455B0EC-C4D6-4967-AA15-F5B9787992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691531" flipH="1">
            <a:off x="5678556" y="1759981"/>
            <a:ext cx="914400" cy="406100"/>
          </a:xfrm>
          <a:prstGeom prst="rect">
            <a:avLst/>
          </a:prstGeom>
        </p:spPr>
      </p:pic>
      <p:pic>
        <p:nvPicPr>
          <p:cNvPr id="14" name="Picture 2" descr="Information Entropy">
            <a:extLst>
              <a:ext uri="{FF2B5EF4-FFF2-40B4-BE49-F238E27FC236}">
                <a16:creationId xmlns:a16="http://schemas.microsoft.com/office/drawing/2014/main" id="{ADE88B90-324E-4E06-8E27-5F13B14AC8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创造了不起的产品">
    <p:bg>
      <p:bgPr>
        <a:solidFill>
          <a:schemeClr val="accent3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63DD5414-F5B4-4934-A635-6276FB3ED9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9514" y="958515"/>
            <a:ext cx="4398264" cy="914400"/>
          </a:xfrm>
        </p:spPr>
        <p:txBody>
          <a:bodyPr rtlCol="0">
            <a:normAutofit/>
          </a:bodyPr>
          <a:lstStyle>
            <a:lvl1pPr algn="ctr">
              <a:defRPr sz="2900" spc="100" baseline="0">
                <a:solidFill>
                  <a:schemeClr val="accent3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单击以编辑标题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104888" y="2816352"/>
            <a:ext cx="374904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100"/>
              </a:lnSpc>
              <a:buNone/>
              <a:defRPr sz="1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 noProof="0" dirty="0"/>
              <a:t>20XX</a:t>
            </a:r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5CEABB6-07DC-46E8-9B57-56EC44A396E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B0BB0A7E-D7A2-4EFF-A134-B2AD0D06FDC6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7104888" y="3922776"/>
            <a:ext cx="374904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100"/>
              </a:lnSpc>
              <a:buNone/>
              <a:defRPr sz="1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6C900BA0-1BE3-4C3A-95B2-0DFEE734031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7104888" y="5084064"/>
            <a:ext cx="374904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100"/>
              </a:lnSpc>
              <a:buNone/>
              <a:defRPr sz="16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单击此处编辑文本</a:t>
            </a:r>
          </a:p>
        </p:txBody>
      </p:sp>
      <p:cxnSp>
        <p:nvCxnSpPr>
          <p:cNvPr id="10" name="直接连接符​​(S) 9">
            <a:extLst>
              <a:ext uri="{FF2B5EF4-FFF2-40B4-BE49-F238E27FC236}">
                <a16:creationId xmlns:a16="http://schemas.microsoft.com/office/drawing/2014/main" id="{D9783C95-300F-479E-8A8E-9F6BE3C723D9}"/>
              </a:ext>
            </a:extLst>
          </p:cNvPr>
          <p:cNvCxnSpPr>
            <a:cxnSpLocks/>
          </p:cNvCxnSpPr>
          <p:nvPr userDrawn="1"/>
        </p:nvCxnSpPr>
        <p:spPr>
          <a:xfrm>
            <a:off x="7231888" y="2340201"/>
            <a:ext cx="1140587" cy="0"/>
          </a:xfrm>
          <a:prstGeom prst="line">
            <a:avLst/>
          </a:prstGeom>
          <a:solidFill>
            <a:schemeClr val="tx2"/>
          </a:solidFill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​​(S) 10">
            <a:extLst>
              <a:ext uri="{FF2B5EF4-FFF2-40B4-BE49-F238E27FC236}">
                <a16:creationId xmlns:a16="http://schemas.microsoft.com/office/drawing/2014/main" id="{0509354D-0D6D-4528-8858-7768965572A6}"/>
              </a:ext>
            </a:extLst>
          </p:cNvPr>
          <p:cNvCxnSpPr>
            <a:cxnSpLocks/>
          </p:cNvCxnSpPr>
          <p:nvPr userDrawn="1"/>
        </p:nvCxnSpPr>
        <p:spPr>
          <a:xfrm>
            <a:off x="9563100" y="2349065"/>
            <a:ext cx="1181232" cy="0"/>
          </a:xfrm>
          <a:prstGeom prst="line">
            <a:avLst/>
          </a:prstGeom>
          <a:solidFill>
            <a:schemeClr val="tx2"/>
          </a:solidFill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​​(S) 11">
            <a:extLst>
              <a:ext uri="{FF2B5EF4-FFF2-40B4-BE49-F238E27FC236}">
                <a16:creationId xmlns:a16="http://schemas.microsoft.com/office/drawing/2014/main" id="{421117FA-5C64-4802-BBCD-D39A5647932B}"/>
              </a:ext>
            </a:extLst>
          </p:cNvPr>
          <p:cNvCxnSpPr>
            <a:cxnSpLocks/>
          </p:cNvCxnSpPr>
          <p:nvPr userDrawn="1"/>
        </p:nvCxnSpPr>
        <p:spPr>
          <a:xfrm>
            <a:off x="8740521" y="3688966"/>
            <a:ext cx="4572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​​(S) 14">
            <a:extLst>
              <a:ext uri="{FF2B5EF4-FFF2-40B4-BE49-F238E27FC236}">
                <a16:creationId xmlns:a16="http://schemas.microsoft.com/office/drawing/2014/main" id="{34F332D5-721A-4CD6-9D74-70D7D0201874}"/>
              </a:ext>
            </a:extLst>
          </p:cNvPr>
          <p:cNvCxnSpPr>
            <a:cxnSpLocks/>
          </p:cNvCxnSpPr>
          <p:nvPr userDrawn="1"/>
        </p:nvCxnSpPr>
        <p:spPr>
          <a:xfrm>
            <a:off x="8740521" y="4789102"/>
            <a:ext cx="4572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形 15">
            <a:extLst>
              <a:ext uri="{FF2B5EF4-FFF2-40B4-BE49-F238E27FC236}">
                <a16:creationId xmlns:a16="http://schemas.microsoft.com/office/drawing/2014/main" id="{1C4C1E95-18BD-4ADE-AC3B-864D92FB84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691531" flipH="1">
            <a:off x="8578136" y="2151786"/>
            <a:ext cx="808894" cy="359243"/>
          </a:xfrm>
          <a:prstGeom prst="rect">
            <a:avLst/>
          </a:prstGeom>
        </p:spPr>
      </p:pic>
      <p:pic>
        <p:nvPicPr>
          <p:cNvPr id="17" name="Picture 2" descr="Information Entropy">
            <a:extLst>
              <a:ext uri="{FF2B5EF4-FFF2-40B4-BE49-F238E27FC236}">
                <a16:creationId xmlns:a16="http://schemas.microsoft.com/office/drawing/2014/main" id="{7E983199-51C3-4BAC-89A9-E4F199046F2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601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0370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  <p15:guide id="2" pos="410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488702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 b="1" spc="3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en-US" altLang="zh-CN"/>
              <a:t>20XX</a:t>
            </a:r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702"/>
            <a:ext cx="4114800" cy="18288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ctr">
              <a:defRPr sz="1000" spc="3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会议演示文稿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7696" y="6488702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r">
              <a:defRPr sz="1000"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5CEABB6-07DC-46E8-9B57-56EC44A396E5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  <p:sldLayoutId id="2147483673" r:id="rId3"/>
    <p:sldLayoutId id="2147483651" r:id="rId4"/>
    <p:sldLayoutId id="2147483677" r:id="rId5"/>
    <p:sldLayoutId id="2147483667" r:id="rId6"/>
    <p:sldLayoutId id="2147483668" r:id="rId7"/>
    <p:sldLayoutId id="2147483656" r:id="rId8"/>
    <p:sldLayoutId id="2147483671" r:id="rId9"/>
    <p:sldLayoutId id="2147483674" r:id="rId10"/>
    <p:sldLayoutId id="2147483678" r:id="rId11"/>
    <p:sldLayoutId id="2147483675" r:id="rId12"/>
    <p:sldLayoutId id="2147483682" r:id="rId13"/>
    <p:sldLayoutId id="2147483666" r:id="rId14"/>
    <p:sldLayoutId id="2147483676" r:id="rId15"/>
    <p:sldLayoutId id="2147483650" r:id="rId16"/>
    <p:sldLayoutId id="2147483670" r:id="rId17"/>
    <p:sldLayoutId id="2147483653" r:id="rId18"/>
    <p:sldLayoutId id="2147483652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40" baseline="0">
          <a:solidFill>
            <a:schemeClr val="accent3">
              <a:lumMod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3">
              <a:lumMod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3">
              <a:lumMod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3">
              <a:lumMod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3">
              <a:lumMod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3">
              <a:lumMod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52" userDrawn="1">
          <p15:clr>
            <a:srgbClr val="FBAE40"/>
          </p15:clr>
        </p15:guide>
        <p15:guide id="4" pos="7128" userDrawn="1">
          <p15:clr>
            <a:srgbClr val="FBAE40"/>
          </p15:clr>
        </p15:guide>
        <p15:guide id="5" pos="288" userDrawn="1">
          <p15:clr>
            <a:srgbClr val="F26B43"/>
          </p15:clr>
        </p15:guide>
        <p15:guide id="6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Relationship Id="rId5" Type="http://schemas.openxmlformats.org/officeDocument/2006/relationships/hyperlink" Target="https://www.spsspro.com/" TargetMode="External"/><Relationship Id="rId4" Type="http://schemas.openxmlformats.org/officeDocument/2006/relationships/hyperlink" Target="https://spssau.com/index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占位符 74" descr="照片：几张纸上放着一只皮质公文包">
            <a:extLst>
              <a:ext uri="{FF2B5EF4-FFF2-40B4-BE49-F238E27FC236}">
                <a16:creationId xmlns:a16="http://schemas.microsoft.com/office/drawing/2014/main" id="{81B90C65-1DA4-4E3B-93DD-50C02E86975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6" name="标题 45">
            <a:extLst>
              <a:ext uri="{FF2B5EF4-FFF2-40B4-BE49-F238E27FC236}">
                <a16:creationId xmlns:a16="http://schemas.microsoft.com/office/drawing/2014/main" id="{70F6BB83-FE06-42C6-8C19-9F085DD9A9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4524231"/>
            <a:ext cx="11274552" cy="1162499"/>
          </a:xfrm>
        </p:spPr>
        <p:txBody>
          <a:bodyPr rtlCol="0"/>
          <a:lstStyle/>
          <a:p>
            <a:pPr rtl="0"/>
            <a:r>
              <a:rPr lang="zh-CN" altLang="en-US" dirty="0"/>
              <a:t>熵权法</a:t>
            </a:r>
          </a:p>
        </p:txBody>
      </p:sp>
      <p:sp>
        <p:nvSpPr>
          <p:cNvPr id="99" name="副标题 98">
            <a:extLst>
              <a:ext uri="{FF2B5EF4-FFF2-40B4-BE49-F238E27FC236}">
                <a16:creationId xmlns:a16="http://schemas.microsoft.com/office/drawing/2014/main" id="{3E1C2516-A9DD-4DE3-A1B1-CDA1360769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INFORMATION ENTROPY</a:t>
            </a:r>
            <a:endParaRPr lang="zh-CN" altLang="en-US" dirty="0"/>
          </a:p>
        </p:txBody>
      </p:sp>
      <p:sp>
        <p:nvSpPr>
          <p:cNvPr id="100" name="文本占位符 99">
            <a:extLst>
              <a:ext uri="{FF2B5EF4-FFF2-40B4-BE49-F238E27FC236}">
                <a16:creationId xmlns:a16="http://schemas.microsoft.com/office/drawing/2014/main" id="{3A6E016E-983A-46B3-9B7A-F909E2EE32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2023.09.19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日期占位符 32">
            <a:extLst>
              <a:ext uri="{FF2B5EF4-FFF2-40B4-BE49-F238E27FC236}">
                <a16:creationId xmlns:a16="http://schemas.microsoft.com/office/drawing/2014/main" id="{FA8AB7A3-8189-4146-84E3-D859FD67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34" name="页脚占位符 33">
            <a:extLst>
              <a:ext uri="{FF2B5EF4-FFF2-40B4-BE49-F238E27FC236}">
                <a16:creationId xmlns:a16="http://schemas.microsoft.com/office/drawing/2014/main" id="{201C63C9-DA14-420C-BBAA-00D6ECAA4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35" name="灯片编号占位符 34">
            <a:extLst>
              <a:ext uri="{FF2B5EF4-FFF2-40B4-BE49-F238E27FC236}">
                <a16:creationId xmlns:a16="http://schemas.microsoft.com/office/drawing/2014/main" id="{8E1AC5C9-EB48-467F-A73C-3E2E0A79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10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E9AD27-7D0D-4309-B2A2-85B2529FFF55}"/>
              </a:ext>
            </a:extLst>
          </p:cNvPr>
          <p:cNvSpPr txBox="1"/>
          <p:nvPr/>
        </p:nvSpPr>
        <p:spPr>
          <a:xfrm>
            <a:off x="931333" y="3429000"/>
            <a:ext cx="28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Matlab</a:t>
            </a:r>
            <a:r>
              <a:rPr lang="zh-CN" altLang="en-US" dirty="0"/>
              <a:t>与</a:t>
            </a:r>
            <a:r>
              <a:rPr lang="en-US" altLang="zh-CN" dirty="0"/>
              <a:t>excel</a:t>
            </a:r>
            <a:r>
              <a:rPr lang="zh-CN" altLang="en-US" dirty="0"/>
              <a:t>对比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FE0B87B-6B21-4622-9691-F2C87ABD5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663" y="1676400"/>
            <a:ext cx="11226427" cy="467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337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日期占位符 32">
            <a:extLst>
              <a:ext uri="{FF2B5EF4-FFF2-40B4-BE49-F238E27FC236}">
                <a16:creationId xmlns:a16="http://schemas.microsoft.com/office/drawing/2014/main" id="{FA8AB7A3-8189-4146-84E3-D859FD67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34" name="页脚占位符 33">
            <a:extLst>
              <a:ext uri="{FF2B5EF4-FFF2-40B4-BE49-F238E27FC236}">
                <a16:creationId xmlns:a16="http://schemas.microsoft.com/office/drawing/2014/main" id="{201C63C9-DA14-420C-BBAA-00D6ECAA4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35" name="灯片编号占位符 34">
            <a:extLst>
              <a:ext uri="{FF2B5EF4-FFF2-40B4-BE49-F238E27FC236}">
                <a16:creationId xmlns:a16="http://schemas.microsoft.com/office/drawing/2014/main" id="{8E1AC5C9-EB48-467F-A73C-3E2E0A79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11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E9AD27-7D0D-4309-B2A2-85B2529FFF55}"/>
              </a:ext>
            </a:extLst>
          </p:cNvPr>
          <p:cNvSpPr txBox="1"/>
          <p:nvPr/>
        </p:nvSpPr>
        <p:spPr>
          <a:xfrm>
            <a:off x="956732" y="3759201"/>
            <a:ext cx="28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Matlab</a:t>
            </a:r>
            <a:r>
              <a:rPr lang="zh-CN" altLang="en-US" dirty="0"/>
              <a:t>与</a:t>
            </a:r>
            <a:r>
              <a:rPr lang="en-US" altLang="zh-CN" dirty="0"/>
              <a:t>excel</a:t>
            </a:r>
            <a:r>
              <a:rPr lang="zh-CN" altLang="en-US" dirty="0"/>
              <a:t>对比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23DA79-1A37-47DB-A317-FA794240E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267" y="601001"/>
            <a:ext cx="5054600" cy="565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0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 descr="皮质沙发特写&#10;">
            <a:extLst>
              <a:ext uri="{FF2B5EF4-FFF2-40B4-BE49-F238E27FC236}">
                <a16:creationId xmlns:a16="http://schemas.microsoft.com/office/drawing/2014/main" id="{9AF1727E-E901-4292-931B-CD986A1593D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106B2E4-7115-4A6C-B218-5316CEB06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14400"/>
            <a:ext cx="10972800" cy="5029200"/>
          </a:xfrm>
        </p:spPr>
        <p:txBody>
          <a:bodyPr rtlCol="0">
            <a:normAutofit/>
          </a:bodyPr>
          <a:lstStyle/>
          <a:p>
            <a:r>
              <a:rPr lang="zh-CN" altLang="en-US" dirty="0"/>
              <a:t>捷径：</a:t>
            </a:r>
            <a:r>
              <a:rPr lang="en-US" altLang="zh-CN" dirty="0"/>
              <a:t>SPSSAU\SPSSPRO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F87984-91C7-477D-977B-F8ABF9689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058400" cy="585216"/>
          </a:xfrm>
        </p:spPr>
        <p:txBody>
          <a:bodyPr rtlCol="0" anchor="t">
            <a:normAutofit/>
          </a:bodyPr>
          <a:lstStyle/>
          <a:p>
            <a:pPr rtl="0"/>
            <a:r>
              <a:rPr lang="en-US" altLang="zh-CN" dirty="0"/>
              <a:t>Craig Mapp</a:t>
            </a:r>
          </a:p>
          <a:p>
            <a:pPr rtl="0"/>
            <a:endParaRPr lang="zh-CN" altLang="en-US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5E643564-06FF-4BE0-AC64-EC992EFC7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F6958328-9D7A-4E97-B660-2EA8E225B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D157F2A6-704B-4DB8-984A-0A60B39D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67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F87984-91C7-477D-977B-F8ABF9689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058400" cy="585216"/>
          </a:xfrm>
        </p:spPr>
        <p:txBody>
          <a:bodyPr rtlCol="0" anchor="t">
            <a:normAutofit/>
          </a:bodyPr>
          <a:lstStyle/>
          <a:p>
            <a:pPr rtl="0"/>
            <a:r>
              <a:rPr lang="en-US" altLang="zh-CN" dirty="0"/>
              <a:t>Craig Mapp</a:t>
            </a:r>
          </a:p>
          <a:p>
            <a:pPr rtl="0"/>
            <a:endParaRPr lang="zh-CN" altLang="en-US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5E643564-06FF-4BE0-AC64-EC992EFC7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F6958328-9D7A-4E97-B660-2EA8E225B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D157F2A6-704B-4DB8-984A-0A60B39D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13</a:t>
            </a:fld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48020F5-E98F-49FD-A37E-82CA0CDF1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图片占位符 12">
            <a:extLst>
              <a:ext uri="{FF2B5EF4-FFF2-40B4-BE49-F238E27FC236}">
                <a16:creationId xmlns:a16="http://schemas.microsoft.com/office/drawing/2014/main" id="{E4F6467A-0417-46FD-8B0C-A2E57E934D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4522" r="4522"/>
          <a:stretch/>
        </p:blipFill>
        <p:spPr>
          <a:xfrm>
            <a:off x="1524" y="0"/>
            <a:ext cx="12188952" cy="6858000"/>
          </a:xfrm>
        </p:spPr>
      </p:pic>
    </p:spTree>
    <p:extLst>
      <p:ext uri="{BB962C8B-B14F-4D97-AF65-F5344CB8AC3E}">
        <p14:creationId xmlns:p14="http://schemas.microsoft.com/office/powerpoint/2010/main" val="865820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F87984-91C7-477D-977B-F8ABF9689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058400" cy="585216"/>
          </a:xfrm>
        </p:spPr>
        <p:txBody>
          <a:bodyPr rtlCol="0" anchor="t">
            <a:normAutofit/>
          </a:bodyPr>
          <a:lstStyle/>
          <a:p>
            <a:pPr rtl="0"/>
            <a:r>
              <a:rPr lang="en-US" altLang="zh-CN" dirty="0"/>
              <a:t>Craig Mapp</a:t>
            </a:r>
          </a:p>
          <a:p>
            <a:pPr rtl="0"/>
            <a:endParaRPr lang="zh-CN" altLang="en-US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5E643564-06FF-4BE0-AC64-EC992EFC7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F6958328-9D7A-4E97-B660-2EA8E225B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D157F2A6-704B-4DB8-984A-0A60B39D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14</a:t>
            </a:fld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48020F5-E98F-49FD-A37E-82CA0CDF1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图片占位符 12">
            <a:extLst>
              <a:ext uri="{FF2B5EF4-FFF2-40B4-BE49-F238E27FC236}">
                <a16:creationId xmlns:a16="http://schemas.microsoft.com/office/drawing/2014/main" id="{E4F6467A-0417-46FD-8B0C-A2E57E934D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4522" r="4522"/>
          <a:stretch/>
        </p:blipFill>
        <p:spPr>
          <a:xfrm>
            <a:off x="1524" y="0"/>
            <a:ext cx="12188952" cy="6858000"/>
          </a:xfrm>
        </p:spPr>
      </p:pic>
    </p:spTree>
    <p:extLst>
      <p:ext uri="{BB962C8B-B14F-4D97-AF65-F5344CB8AC3E}">
        <p14:creationId xmlns:p14="http://schemas.microsoft.com/office/powerpoint/2010/main" val="21326692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F87984-91C7-477D-977B-F8ABF9689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058400" cy="585216"/>
          </a:xfrm>
        </p:spPr>
        <p:txBody>
          <a:bodyPr rtlCol="0" anchor="t">
            <a:normAutofit/>
          </a:bodyPr>
          <a:lstStyle/>
          <a:p>
            <a:pPr rtl="0"/>
            <a:r>
              <a:rPr lang="en-US" altLang="zh-CN" dirty="0"/>
              <a:t>Craig Mapp</a:t>
            </a:r>
          </a:p>
          <a:p>
            <a:pPr rtl="0"/>
            <a:endParaRPr lang="zh-CN" altLang="en-US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5E643564-06FF-4BE0-AC64-EC992EFC7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F6958328-9D7A-4E97-B660-2EA8E225B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D157F2A6-704B-4DB8-984A-0A60B39D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15</a:t>
            </a:fld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48020F5-E98F-49FD-A37E-82CA0CDF1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图片占位符 12">
            <a:extLst>
              <a:ext uri="{FF2B5EF4-FFF2-40B4-BE49-F238E27FC236}">
                <a16:creationId xmlns:a16="http://schemas.microsoft.com/office/drawing/2014/main" id="{E4F6467A-0417-46FD-8B0C-A2E57E934D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4522" r="4522"/>
          <a:stretch/>
        </p:blipFill>
        <p:spPr>
          <a:xfrm>
            <a:off x="1524" y="0"/>
            <a:ext cx="12188952" cy="6858000"/>
          </a:xfrm>
        </p:spPr>
      </p:pic>
    </p:spTree>
    <p:extLst>
      <p:ext uri="{BB962C8B-B14F-4D97-AF65-F5344CB8AC3E}">
        <p14:creationId xmlns:p14="http://schemas.microsoft.com/office/powerpoint/2010/main" val="1447728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F87984-91C7-477D-977B-F8ABF9689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058400" cy="585216"/>
          </a:xfrm>
        </p:spPr>
        <p:txBody>
          <a:bodyPr rtlCol="0" anchor="t">
            <a:normAutofit/>
          </a:bodyPr>
          <a:lstStyle/>
          <a:p>
            <a:pPr rtl="0"/>
            <a:r>
              <a:rPr lang="en-US" altLang="zh-CN" dirty="0"/>
              <a:t>Craig Mapp</a:t>
            </a:r>
          </a:p>
          <a:p>
            <a:pPr rtl="0"/>
            <a:endParaRPr lang="zh-CN" altLang="en-US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5E643564-06FF-4BE0-AC64-EC992EFC7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F6958328-9D7A-4E97-B660-2EA8E225B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D157F2A6-704B-4DB8-984A-0A60B39D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16</a:t>
            </a:fld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48020F5-E98F-49FD-A37E-82CA0CDF1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图片占位符 12">
            <a:extLst>
              <a:ext uri="{FF2B5EF4-FFF2-40B4-BE49-F238E27FC236}">
                <a16:creationId xmlns:a16="http://schemas.microsoft.com/office/drawing/2014/main" id="{E4F6467A-0417-46FD-8B0C-A2E57E934D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4523" r="4523"/>
          <a:stretch/>
        </p:blipFill>
        <p:spPr/>
      </p:pic>
    </p:spTree>
    <p:extLst>
      <p:ext uri="{BB962C8B-B14F-4D97-AF65-F5344CB8AC3E}">
        <p14:creationId xmlns:p14="http://schemas.microsoft.com/office/powerpoint/2010/main" val="3625804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F87984-91C7-477D-977B-F8ABF9689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058400" cy="585216"/>
          </a:xfrm>
        </p:spPr>
        <p:txBody>
          <a:bodyPr rtlCol="0" anchor="t">
            <a:normAutofit/>
          </a:bodyPr>
          <a:lstStyle/>
          <a:p>
            <a:pPr rtl="0"/>
            <a:r>
              <a:rPr lang="en-US" altLang="zh-CN" dirty="0"/>
              <a:t>Craig Mapp</a:t>
            </a:r>
          </a:p>
          <a:p>
            <a:pPr rtl="0"/>
            <a:endParaRPr lang="zh-CN" altLang="en-US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5E643564-06FF-4BE0-AC64-EC992EFC7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F6958328-9D7A-4E97-B660-2EA8E225B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D157F2A6-704B-4DB8-984A-0A60B39D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17</a:t>
            </a:fld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48020F5-E98F-49FD-A37E-82CA0CDF1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图片占位符 12">
            <a:extLst>
              <a:ext uri="{FF2B5EF4-FFF2-40B4-BE49-F238E27FC236}">
                <a16:creationId xmlns:a16="http://schemas.microsoft.com/office/drawing/2014/main" id="{E4F6467A-0417-46FD-8B0C-A2E57E934D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4522" r="4522"/>
          <a:stretch/>
        </p:blipFill>
        <p:spPr>
          <a:xfrm>
            <a:off x="1524" y="0"/>
            <a:ext cx="12188952" cy="6858000"/>
          </a:xfrm>
        </p:spPr>
      </p:pic>
    </p:spTree>
    <p:extLst>
      <p:ext uri="{BB962C8B-B14F-4D97-AF65-F5344CB8AC3E}">
        <p14:creationId xmlns:p14="http://schemas.microsoft.com/office/powerpoint/2010/main" val="30503383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F87984-91C7-477D-977B-F8ABF9689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89463"/>
            <a:ext cx="10058400" cy="585216"/>
          </a:xfrm>
        </p:spPr>
        <p:txBody>
          <a:bodyPr rtlCol="0" anchor="t">
            <a:normAutofit/>
          </a:bodyPr>
          <a:lstStyle/>
          <a:p>
            <a:pPr rtl="0"/>
            <a:r>
              <a:rPr lang="en-US" altLang="zh-CN" dirty="0"/>
              <a:t>Craig Mapp</a:t>
            </a:r>
          </a:p>
          <a:p>
            <a:pPr rtl="0"/>
            <a:endParaRPr lang="zh-CN" altLang="en-US" dirty="0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5E643564-06FF-4BE0-AC64-EC992EFC7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F6958328-9D7A-4E97-B660-2EA8E225B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D157F2A6-704B-4DB8-984A-0A60B39D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18</a:t>
            </a:fld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248020F5-E98F-49FD-A37E-82CA0CDF1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图片占位符 12">
            <a:extLst>
              <a:ext uri="{FF2B5EF4-FFF2-40B4-BE49-F238E27FC236}">
                <a16:creationId xmlns:a16="http://schemas.microsoft.com/office/drawing/2014/main" id="{E4F6467A-0417-46FD-8B0C-A2E57E934D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4522" r="4522"/>
          <a:stretch/>
        </p:blipFill>
        <p:spPr>
          <a:xfrm>
            <a:off x="1524" y="0"/>
            <a:ext cx="12188952" cy="6858000"/>
          </a:xfr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5326632-4EBA-4E7F-B4B5-3FC3A12EE6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581" y="0"/>
            <a:ext cx="104208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294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5E643564-06FF-4BE0-AC64-EC992EFC7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F6958328-9D7A-4E97-B660-2EA8E225B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D157F2A6-704B-4DB8-984A-0A60B39D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19</a:t>
            </a:fld>
            <a:endParaRPr lang="zh-CN" altLang="en-US"/>
          </a:p>
        </p:txBody>
      </p:sp>
      <p:pic>
        <p:nvPicPr>
          <p:cNvPr id="13" name="图片占位符 12">
            <a:extLst>
              <a:ext uri="{FF2B5EF4-FFF2-40B4-BE49-F238E27FC236}">
                <a16:creationId xmlns:a16="http://schemas.microsoft.com/office/drawing/2014/main" id="{E4F6467A-0417-46FD-8B0C-A2E57E934D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6119" t="41358" r="4523" b="18889"/>
          <a:stretch/>
        </p:blipFill>
        <p:spPr>
          <a:xfrm>
            <a:off x="2599267" y="1397000"/>
            <a:ext cx="9294876" cy="2726268"/>
          </a:xfr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CAA835F-B219-4AF7-8F49-7D8B09CE6B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39" t="-1027" r="139" b="66180"/>
          <a:stretch/>
        </p:blipFill>
        <p:spPr>
          <a:xfrm>
            <a:off x="133095" y="4885917"/>
            <a:ext cx="12192000" cy="115016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CBBF2B8-4E46-413E-AA88-01547F84ED93}"/>
              </a:ext>
            </a:extLst>
          </p:cNvPr>
          <p:cNvSpPr txBox="1"/>
          <p:nvPr/>
        </p:nvSpPr>
        <p:spPr>
          <a:xfrm>
            <a:off x="4893733" y="516467"/>
            <a:ext cx="469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底层代码的正确性</a:t>
            </a:r>
          </a:p>
        </p:txBody>
      </p:sp>
    </p:spTree>
    <p:extLst>
      <p:ext uri="{BB962C8B-B14F-4D97-AF65-F5344CB8AC3E}">
        <p14:creationId xmlns:p14="http://schemas.microsoft.com/office/powerpoint/2010/main" val="3858237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 descr="照片：商务男士正在写日记&#10;">
            <a:extLst>
              <a:ext uri="{FF2B5EF4-FFF2-40B4-BE49-F238E27FC236}">
                <a16:creationId xmlns:a16="http://schemas.microsoft.com/office/drawing/2014/main" id="{548A53BA-7AEE-4BAB-A2AA-9234417FE05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-76200"/>
            <a:ext cx="12188952" cy="6858000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A98C48D-8FE7-491A-A6C7-72647C2A7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251" y="685800"/>
            <a:ext cx="3959352" cy="548640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议程​​</a:t>
            </a:r>
          </a:p>
        </p:txBody>
      </p:sp>
      <p:sp>
        <p:nvSpPr>
          <p:cNvPr id="14" name="日期占位符 13">
            <a:extLst>
              <a:ext uri="{FF2B5EF4-FFF2-40B4-BE49-F238E27FC236}">
                <a16:creationId xmlns:a16="http://schemas.microsoft.com/office/drawing/2014/main" id="{D4560A44-8560-4402-B256-97C3C43073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  <a:endParaRPr lang="zh-CN" altLang="en-US" dirty="0"/>
          </a:p>
        </p:txBody>
      </p:sp>
      <p:sp>
        <p:nvSpPr>
          <p:cNvPr id="15" name="页脚占位符 14">
            <a:extLst>
              <a:ext uri="{FF2B5EF4-FFF2-40B4-BE49-F238E27FC236}">
                <a16:creationId xmlns:a16="http://schemas.microsoft.com/office/drawing/2014/main" id="{42913DD8-54E8-4C9C-93C6-831E0A162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17" name="灯片编号占位符 16">
            <a:extLst>
              <a:ext uri="{FF2B5EF4-FFF2-40B4-BE49-F238E27FC236}">
                <a16:creationId xmlns:a16="http://schemas.microsoft.com/office/drawing/2014/main" id="{4788973B-466C-4C76-B228-D9501EE7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2</a:t>
            </a:fld>
            <a:endParaRPr lang="zh-CN" altLang="en-US"/>
          </a:p>
        </p:txBody>
      </p:sp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4B5CAEFB-3ACA-4146-81A1-3AF907AAED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551" y="800100"/>
            <a:ext cx="3730752" cy="5257800"/>
          </a:xfrm>
        </p:spPr>
        <p:txBody>
          <a:bodyPr rtlCol="0">
            <a:noAutofit/>
          </a:bodyPr>
          <a:lstStyle/>
          <a:p>
            <a:pPr rtl="0"/>
            <a:r>
              <a:rPr lang="zh-CN" altLang="en-US" dirty="0"/>
              <a:t>了解熵权法原理</a:t>
            </a:r>
            <a:endParaRPr lang="en-US" altLang="zh-CN" dirty="0"/>
          </a:p>
          <a:p>
            <a:pPr rtl="0"/>
            <a:r>
              <a:rPr lang="zh-CN" altLang="en-US" dirty="0"/>
              <a:t>熵权法软件简介</a:t>
            </a:r>
            <a:endParaRPr lang="en-US" altLang="zh-CN" dirty="0"/>
          </a:p>
          <a:p>
            <a:pPr rtl="0"/>
            <a:r>
              <a:rPr lang="en-US" altLang="zh-CN" dirty="0" err="1"/>
              <a:t>Matlab</a:t>
            </a:r>
            <a:r>
              <a:rPr lang="zh-CN" altLang="en-US" dirty="0"/>
              <a:t>熵权法的实现</a:t>
            </a:r>
            <a:endParaRPr lang="en-US" altLang="zh-CN" dirty="0"/>
          </a:p>
          <a:p>
            <a:pPr rtl="0"/>
            <a:r>
              <a:rPr lang="en-US" altLang="zh-CN" dirty="0" err="1"/>
              <a:t>Matlab</a:t>
            </a:r>
            <a:r>
              <a:rPr lang="zh-CN" altLang="en-US" dirty="0"/>
              <a:t>与</a:t>
            </a:r>
            <a:r>
              <a:rPr lang="en-US" altLang="zh-CN" dirty="0"/>
              <a:t>excel</a:t>
            </a:r>
            <a:r>
              <a:rPr lang="zh-CN" altLang="en-US" dirty="0"/>
              <a:t>的对比</a:t>
            </a:r>
            <a:endParaRPr lang="en-US" altLang="zh-CN" dirty="0"/>
          </a:p>
          <a:p>
            <a:pPr rtl="0"/>
            <a:r>
              <a:rPr lang="en-US" altLang="zh-CN" dirty="0"/>
              <a:t>Python</a:t>
            </a:r>
            <a:r>
              <a:rPr lang="zh-CN" altLang="en-US" dirty="0"/>
              <a:t>的实现</a:t>
            </a:r>
            <a:endParaRPr lang="en-US" altLang="zh-CN" dirty="0"/>
          </a:p>
          <a:p>
            <a:pPr rtl="0"/>
            <a:r>
              <a:rPr lang="zh-CN" altLang="en-US" dirty="0"/>
              <a:t>捷径：</a:t>
            </a:r>
            <a:r>
              <a:rPr lang="en-US" altLang="zh-CN" dirty="0"/>
              <a:t>SPSSAU\SPSSPRO</a:t>
            </a:r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E1DA684F-F04D-4BEA-9DE7-266132513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05398" y="1874520"/>
            <a:ext cx="2860705" cy="0"/>
          </a:xfrm>
          <a:prstGeom prst="line">
            <a:avLst/>
          </a:prstGeom>
          <a:ln w="254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6814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5E643564-06FF-4BE0-AC64-EC992EFC7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F6958328-9D7A-4E97-B660-2EA8E225B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D157F2A6-704B-4DB8-984A-0A60B39D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5608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20</a:t>
            </a:fld>
            <a:endParaRPr lang="zh-CN" altLang="en-US"/>
          </a:p>
        </p:txBody>
      </p:sp>
      <p:pic>
        <p:nvPicPr>
          <p:cNvPr id="13" name="图片占位符 12">
            <a:extLst>
              <a:ext uri="{FF2B5EF4-FFF2-40B4-BE49-F238E27FC236}">
                <a16:creationId xmlns:a16="http://schemas.microsoft.com/office/drawing/2014/main" id="{E4F6467A-0417-46FD-8B0C-A2E57E934D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6119" t="41358" r="4523" b="18889"/>
          <a:stretch/>
        </p:blipFill>
        <p:spPr>
          <a:xfrm>
            <a:off x="2920999" y="2706346"/>
            <a:ext cx="4927600" cy="1445308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CBBF2B8-4E46-413E-AA88-01547F84ED93}"/>
              </a:ext>
            </a:extLst>
          </p:cNvPr>
          <p:cNvSpPr txBox="1"/>
          <p:nvPr/>
        </p:nvSpPr>
        <p:spPr>
          <a:xfrm>
            <a:off x="4893733" y="516467"/>
            <a:ext cx="469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弊端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D901D21-9656-4635-8192-15F12437B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153" y="2778978"/>
            <a:ext cx="11342914" cy="172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251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占位符 9" descr="照片：团队小组相互击掌&#10;">
            <a:extLst>
              <a:ext uri="{FF2B5EF4-FFF2-40B4-BE49-F238E27FC236}">
                <a16:creationId xmlns:a16="http://schemas.microsoft.com/office/drawing/2014/main" id="{AA58AABE-CEFF-48E5-AC11-9A99DA35553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825" cy="6858000"/>
          </a:xfrm>
        </p:spPr>
      </p:pic>
      <p:sp>
        <p:nvSpPr>
          <p:cNvPr id="5" name="长方形 4">
            <a:extLst>
              <a:ext uri="{FF2B5EF4-FFF2-40B4-BE49-F238E27FC236}">
                <a16:creationId xmlns:a16="http://schemas.microsoft.com/office/drawing/2014/main" id="{74B8C71D-9583-48CB-A10F-1E6391AF2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82024" y="601326"/>
            <a:ext cx="3959352" cy="5486400"/>
          </a:xfrm>
          <a:prstGeom prst="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 w="38100">
            <a:solidFill>
              <a:schemeClr val="accent3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长方形 15">
            <a:extLst>
              <a:ext uri="{FF2B5EF4-FFF2-40B4-BE49-F238E27FC236}">
                <a16:creationId xmlns:a16="http://schemas.microsoft.com/office/drawing/2014/main" id="{43CBB973-B428-41C0-9D92-71BB38810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6324" y="715626"/>
            <a:ext cx="3730752" cy="5257800"/>
          </a:xfrm>
          <a:prstGeom prst="rect">
            <a:avLst/>
          </a:prstGeom>
          <a:noFill/>
          <a:ln w="12700">
            <a:solidFill>
              <a:schemeClr val="accent3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280160"/>
            <a:ext cx="3438144" cy="914400"/>
          </a:xfrm>
        </p:spPr>
        <p:txBody>
          <a:bodyPr rtlCol="0"/>
          <a:lstStyle/>
          <a:p>
            <a:pPr rtl="0"/>
            <a:r>
              <a:rPr lang="zh-CN" altLang="en-US"/>
              <a:t>谢谢</a:t>
            </a:r>
          </a:p>
        </p:txBody>
      </p:sp>
      <p:cxnSp>
        <p:nvCxnSpPr>
          <p:cNvPr id="4" name="直接连接符​​(S) 3">
            <a:extLst>
              <a:ext uri="{FF2B5EF4-FFF2-40B4-BE49-F238E27FC236}">
                <a16:creationId xmlns:a16="http://schemas.microsoft.com/office/drawing/2014/main" id="{BA8B9DC8-A928-4BA0-872D-E2A209F30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18700" y="2334042"/>
            <a:ext cx="2286000" cy="0"/>
          </a:xfrm>
          <a:prstGeom prst="line">
            <a:avLst/>
          </a:prstGeom>
          <a:ln w="12700">
            <a:solidFill>
              <a:schemeClr val="accent1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5592" y="2770632"/>
            <a:ext cx="3200400" cy="457200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 err="1"/>
              <a:t>Pitoy</a:t>
            </a:r>
            <a:endParaRPr lang="en-US" altLang="zh-CN" dirty="0"/>
          </a:p>
        </p:txBody>
      </p:sp>
      <p:cxnSp>
        <p:nvCxnSpPr>
          <p:cNvPr id="7" name="直接连接符​​(S) 6">
            <a:extLst>
              <a:ext uri="{FF2B5EF4-FFF2-40B4-BE49-F238E27FC236}">
                <a16:creationId xmlns:a16="http://schemas.microsoft.com/office/drawing/2014/main" id="{C43AD9EC-FB39-4CB3-AB09-9CF0FF3975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533100" y="3518020"/>
            <a:ext cx="457200" cy="0"/>
          </a:xfrm>
          <a:prstGeom prst="line">
            <a:avLst/>
          </a:prstGeom>
          <a:ln w="38100">
            <a:solidFill>
              <a:schemeClr val="accent1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内容占位符 26">
            <a:extLst>
              <a:ext uri="{FF2B5EF4-FFF2-40B4-BE49-F238E27FC236}">
                <a16:creationId xmlns:a16="http://schemas.microsoft.com/office/drawing/2014/main" id="{685072D4-7F5E-47C0-A8C5-488CD2822AB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046721" y="3922776"/>
            <a:ext cx="3319272" cy="1434006"/>
          </a:xfrm>
        </p:spPr>
        <p:txBody>
          <a:bodyPr rtlCol="0"/>
          <a:lstStyle/>
          <a:p>
            <a:pPr rtl="0"/>
            <a:r>
              <a:rPr lang="en-US" altLang="zh-CN" dirty="0">
                <a:hlinkClick r:id="rId4"/>
              </a:rPr>
              <a:t>https://spssau.com/index.html</a:t>
            </a:r>
            <a:endParaRPr lang="en-US" altLang="zh-CN" dirty="0"/>
          </a:p>
          <a:p>
            <a:pPr rtl="0"/>
            <a:r>
              <a:rPr lang="en-US" altLang="zh-CN" dirty="0">
                <a:hlinkClick r:id="rId5"/>
              </a:rPr>
              <a:t>https://www.spsspro.com/</a:t>
            </a:r>
            <a:endParaRPr lang="en-US" altLang="zh-CN" dirty="0"/>
          </a:p>
          <a:p>
            <a:pPr rtl="0"/>
            <a:endParaRPr lang="zh-CN" altLang="en-US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80E818E-5D5D-4925-A78F-3B769109C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18700" y="5471082"/>
            <a:ext cx="2286000" cy="0"/>
          </a:xfrm>
          <a:prstGeom prst="line">
            <a:avLst/>
          </a:prstGeom>
          <a:ln w="12700">
            <a:solidFill>
              <a:schemeClr val="accent1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日期占位符 17">
            <a:extLst>
              <a:ext uri="{FF2B5EF4-FFF2-40B4-BE49-F238E27FC236}">
                <a16:creationId xmlns:a16="http://schemas.microsoft.com/office/drawing/2014/main" id="{0B3D3AF0-7850-4DC9-8E13-B720E3923C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19" name="页脚占位符 18">
            <a:extLst>
              <a:ext uri="{FF2B5EF4-FFF2-40B4-BE49-F238E27FC236}">
                <a16:creationId xmlns:a16="http://schemas.microsoft.com/office/drawing/2014/main" id="{7C7671D6-13D3-446B-A8B5-9B778994E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00B4791E-4782-494D-96B1-BB01A5D60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日期占位符 32">
            <a:extLst>
              <a:ext uri="{FF2B5EF4-FFF2-40B4-BE49-F238E27FC236}">
                <a16:creationId xmlns:a16="http://schemas.microsoft.com/office/drawing/2014/main" id="{FA8AB7A3-8189-4146-84E3-D859FD67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34" name="页脚占位符 33">
            <a:extLst>
              <a:ext uri="{FF2B5EF4-FFF2-40B4-BE49-F238E27FC236}">
                <a16:creationId xmlns:a16="http://schemas.microsoft.com/office/drawing/2014/main" id="{201C63C9-DA14-420C-BBAA-00D6ECAA4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35" name="灯片编号占位符 34">
            <a:extLst>
              <a:ext uri="{FF2B5EF4-FFF2-40B4-BE49-F238E27FC236}">
                <a16:creationId xmlns:a16="http://schemas.microsoft.com/office/drawing/2014/main" id="{8E1AC5C9-EB48-467F-A73C-3E2E0A79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3</a:t>
            </a:fld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3FDB3A8-3E1A-4D47-B834-4A048410ABDC}"/>
              </a:ext>
            </a:extLst>
          </p:cNvPr>
          <p:cNvSpPr txBox="1"/>
          <p:nvPr/>
        </p:nvSpPr>
        <p:spPr>
          <a:xfrm>
            <a:off x="5046134" y="543560"/>
            <a:ext cx="51054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信息熵中</a:t>
            </a:r>
            <a:r>
              <a:rPr lang="en-US" altLang="zh-CN" dirty="0"/>
              <a:t>log</a:t>
            </a:r>
            <a:r>
              <a:rPr lang="zh-CN" altLang="en-US" dirty="0"/>
              <a:t>的底数通常为</a:t>
            </a:r>
            <a:r>
              <a:rPr lang="en-US" altLang="zh-CN" dirty="0"/>
              <a:t>2</a:t>
            </a:r>
            <a:r>
              <a:rPr lang="zh-CN" altLang="en-US" dirty="0"/>
              <a:t>，理论上可以使用不同的底数。</a:t>
            </a:r>
          </a:p>
          <a:p>
            <a:endParaRPr lang="zh-CN" altLang="en-US" dirty="0"/>
          </a:p>
          <a:p>
            <a:r>
              <a:rPr lang="zh-CN" altLang="en-US" dirty="0"/>
              <a:t>如何理解信息熵呢，假设已知今天是周日，则对于“明天是周几”这件事，只有一种可能的结果：是周一，且</a:t>
            </a:r>
            <a:r>
              <a:rPr lang="en-US" altLang="zh-CN" dirty="0"/>
              <a:t>p=1</a:t>
            </a:r>
            <a:r>
              <a:rPr lang="zh-CN" altLang="en-US" dirty="0"/>
              <a:t>。则“明天是周几”的信息熵</a:t>
            </a:r>
            <a:r>
              <a:rPr lang="en-US" altLang="zh-CN" dirty="0"/>
              <a:t>H(X)</a:t>
            </a:r>
            <a:r>
              <a:rPr lang="zh-CN" altLang="en-US" dirty="0"/>
              <a:t>为−</a:t>
            </a:r>
            <a:r>
              <a:rPr lang="en-US" altLang="zh-CN" dirty="0"/>
              <a:t>1×log1=0</a:t>
            </a:r>
            <a:r>
              <a:rPr lang="zh-CN" altLang="en-US" dirty="0"/>
              <a:t>，取信息熵的最小值</a:t>
            </a:r>
            <a:r>
              <a:rPr lang="en-US" altLang="zh-CN" dirty="0"/>
              <a:t>0</a:t>
            </a:r>
            <a:r>
              <a:rPr lang="zh-CN" altLang="en-US" dirty="0"/>
              <a:t>。表示“明天是周几”这个话题的不确定性很低，明天周几很确定。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再比如抛一枚硬币，则结果为正面和反面的概率都是</a:t>
            </a:r>
            <a:r>
              <a:rPr lang="en-US" altLang="zh-CN" dirty="0"/>
              <a:t>0.5</a:t>
            </a:r>
            <a:r>
              <a:rPr lang="zh-CN" altLang="en-US" dirty="0"/>
              <a:t>。则信息熵为</a:t>
            </a:r>
            <a:r>
              <a:rPr lang="en-US" altLang="zh-CN" dirty="0"/>
              <a:t>log2</a:t>
            </a:r>
            <a:r>
              <a:rPr lang="zh-CN" altLang="en-US" dirty="0"/>
              <a:t>，相比“明天周几”这件事的信息熵稍大些了。</a:t>
            </a:r>
          </a:p>
          <a:p>
            <a:endParaRPr lang="zh-CN" altLang="en-US" dirty="0"/>
          </a:p>
          <a:p>
            <a:r>
              <a:rPr lang="zh-CN" altLang="en-US" dirty="0"/>
              <a:t>假设某事情有</a:t>
            </a:r>
            <a:r>
              <a:rPr lang="en-US" altLang="zh-CN" dirty="0"/>
              <a:t>100</a:t>
            </a:r>
            <a:r>
              <a:rPr lang="zh-CN" altLang="en-US" dirty="0"/>
              <a:t>中可能的结果，每种结果发生的概率为</a:t>
            </a:r>
            <a:r>
              <a:rPr lang="en-US" altLang="zh-CN" dirty="0"/>
              <a:t>0.01</a:t>
            </a:r>
            <a:r>
              <a:rPr lang="zh-CN" altLang="en-US" dirty="0"/>
              <a:t>。则</a:t>
            </a:r>
            <a:r>
              <a:rPr lang="en-US" altLang="zh-CN" dirty="0"/>
              <a:t>H(X)=log100</a:t>
            </a:r>
            <a:r>
              <a:rPr lang="zh-CN" altLang="en-US" dirty="0"/>
              <a:t>，对于等概率均匀分布的事件，不确定的结果种类越多，则熵越大。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A6F416B-1AA8-4B8C-8B85-0EF398A153D1}"/>
              </a:ext>
            </a:extLst>
          </p:cNvPr>
          <p:cNvSpPr txBox="1"/>
          <p:nvPr/>
        </p:nvSpPr>
        <p:spPr>
          <a:xfrm>
            <a:off x="558801" y="2861734"/>
            <a:ext cx="430106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机器学习中的决策树算法是对信息熵的一种典型的应用。</a:t>
            </a:r>
          </a:p>
          <a:p>
            <a:endParaRPr lang="zh-CN" altLang="en-US" dirty="0"/>
          </a:p>
          <a:p>
            <a:r>
              <a:rPr lang="zh-CN" altLang="en-US" dirty="0"/>
              <a:t>在信息论中，使用 熵 </a:t>
            </a:r>
            <a:r>
              <a:rPr lang="en-US" altLang="zh-CN" dirty="0"/>
              <a:t>(Entropy)</a:t>
            </a:r>
            <a:r>
              <a:rPr lang="zh-CN" altLang="en-US" dirty="0"/>
              <a:t>来描述随机变量分布的不确定性。</a:t>
            </a:r>
          </a:p>
          <a:p>
            <a:endParaRPr lang="zh-CN" altLang="en-US" dirty="0"/>
          </a:p>
          <a:p>
            <a:r>
              <a:rPr lang="zh-CN" altLang="en-US" dirty="0"/>
              <a:t>假设对随机变量</a:t>
            </a:r>
            <a:r>
              <a:rPr lang="en-US" altLang="zh-CN" dirty="0"/>
              <a:t>X</a:t>
            </a:r>
            <a:r>
              <a:rPr lang="zh-CN" altLang="en-US" dirty="0"/>
              <a:t>，其可能的取值有</a:t>
            </a:r>
            <a:r>
              <a:rPr lang="en-US" altLang="zh-CN" dirty="0"/>
              <a:t>x1,x2,...,</a:t>
            </a:r>
            <a:r>
              <a:rPr lang="en-US" altLang="zh-CN" dirty="0" err="1"/>
              <a:t>xn</a:t>
            </a:r>
            <a:r>
              <a:rPr lang="en-US" altLang="zh-CN" dirty="0"/>
              <a:t> </a:t>
            </a:r>
            <a:r>
              <a:rPr lang="zh-CN" altLang="en-US" dirty="0"/>
              <a:t>。即有</a:t>
            </a:r>
            <a:r>
              <a:rPr lang="en-US" altLang="zh-CN" dirty="0"/>
              <a:t>n</a:t>
            </a:r>
            <a:r>
              <a:rPr lang="zh-CN" altLang="en-US" dirty="0"/>
              <a:t>种可能发生的结果。其对应发生的概率依次为</a:t>
            </a:r>
            <a:r>
              <a:rPr lang="en-US" altLang="zh-CN" dirty="0"/>
              <a:t>p1,p2,...,</a:t>
            </a:r>
            <a:r>
              <a:rPr lang="en-US" altLang="zh-CN" dirty="0" err="1"/>
              <a:t>pn</a:t>
            </a:r>
            <a:r>
              <a:rPr lang="zh-CN" altLang="en-US" dirty="0"/>
              <a:t>，则事件</a:t>
            </a:r>
            <a:r>
              <a:rPr lang="en-US" altLang="zh-CN" dirty="0"/>
              <a:t>pi</a:t>
            </a:r>
            <a:r>
              <a:rPr lang="zh-CN" altLang="en-US" dirty="0"/>
              <a:t>对应的信息熵为</a:t>
            </a:r>
            <a:r>
              <a:rPr lang="en-US" altLang="zh-CN" dirty="0"/>
              <a:t>:</a:t>
            </a:r>
          </a:p>
          <a:p>
            <a:endParaRPr lang="en-US" altLang="zh-CN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D7E4FEE-2712-4C60-9844-19F4EB0EB8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9200" y="1454157"/>
            <a:ext cx="4407958" cy="430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209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日期占位符 32">
            <a:extLst>
              <a:ext uri="{FF2B5EF4-FFF2-40B4-BE49-F238E27FC236}">
                <a16:creationId xmlns:a16="http://schemas.microsoft.com/office/drawing/2014/main" id="{FA8AB7A3-8189-4146-84E3-D859FD67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34" name="页脚占位符 33">
            <a:extLst>
              <a:ext uri="{FF2B5EF4-FFF2-40B4-BE49-F238E27FC236}">
                <a16:creationId xmlns:a16="http://schemas.microsoft.com/office/drawing/2014/main" id="{201C63C9-DA14-420C-BBAA-00D6ECAA4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35" name="灯片编号占位符 34">
            <a:extLst>
              <a:ext uri="{FF2B5EF4-FFF2-40B4-BE49-F238E27FC236}">
                <a16:creationId xmlns:a16="http://schemas.microsoft.com/office/drawing/2014/main" id="{8E1AC5C9-EB48-467F-A73C-3E2E0A79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4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03D9CB4-C75F-4ABB-A675-1F19688CE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6784" y="1254919"/>
            <a:ext cx="6993231" cy="43481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0B1061F-E566-4E11-898B-4C7A0511AD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345" r="9672"/>
          <a:stretch/>
        </p:blipFill>
        <p:spPr>
          <a:xfrm>
            <a:off x="7539038" y="2243666"/>
            <a:ext cx="2925762" cy="62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14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>
            <a:extLst>
              <a:ext uri="{FF2B5EF4-FFF2-40B4-BE49-F238E27FC236}">
                <a16:creationId xmlns:a16="http://schemas.microsoft.com/office/drawing/2014/main" id="{6E959D0E-B704-4149-9ADF-21B06C6F3F0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8783F3E3-E005-4742-9BB5-E373AC4A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软件简介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1A7024-52CF-4DAD-A92A-34A5D568F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noProof="0" dirty="0"/>
              <a:t>2023</a:t>
            </a:r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FDFF37-667D-4C66-BF4A-34D6B1CBA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AFBB45-A817-40B5-93E6-E11C8F92F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altLang="zh-CN" noProof="0" smtClean="0"/>
              <a:pPr/>
              <a:t>5</a:t>
            </a:fld>
            <a:endParaRPr lang="zh-CN" altLang="en-US" noProof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4CC310F2-8734-43E9-ADAA-8C56758D81E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b="1" i="0" dirty="0">
                <a:effectLst/>
                <a:latin typeface="Söhne"/>
              </a:rPr>
              <a:t>MATLAB</a:t>
            </a:r>
            <a:endParaRPr lang="zh-CN" altLang="en-US" dirty="0"/>
          </a:p>
        </p:txBody>
      </p: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943816E3-4383-45B1-8E31-1B041422B2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b="1" i="0" dirty="0">
                <a:effectLst/>
                <a:latin typeface="Söhne"/>
              </a:rPr>
              <a:t>Python</a:t>
            </a:r>
            <a:endParaRPr lang="zh-CN" altLang="en-US" dirty="0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6B183CE8-4D47-4DBA-869D-FA6E378E0B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zh-CN" b="1" dirty="0">
                <a:latin typeface="Söhne"/>
              </a:rPr>
              <a:t>R</a:t>
            </a:r>
            <a:endParaRPr lang="zh-CN" altLang="en-US" dirty="0"/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C64513C3-12C6-4F7C-9E03-8C64858126D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 b="1" i="0" dirty="0">
                <a:effectLst/>
                <a:latin typeface="Söhne"/>
              </a:rPr>
              <a:t>SPSS</a:t>
            </a:r>
            <a:endParaRPr lang="zh-CN" altLang="en-US" dirty="0"/>
          </a:p>
        </p:txBody>
      </p:sp>
      <p:pic>
        <p:nvPicPr>
          <p:cNvPr id="14" name="Picture 2" descr="Information Entropy">
            <a:extLst>
              <a:ext uri="{FF2B5EF4-FFF2-40B4-BE49-F238E27FC236}">
                <a16:creationId xmlns:a16="http://schemas.microsoft.com/office/drawing/2014/main" id="{FCECAC2D-5916-47DE-AF51-10CBA7221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0476" y="0"/>
            <a:ext cx="3810000" cy="178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占位符 11">
            <a:extLst>
              <a:ext uri="{FF2B5EF4-FFF2-40B4-BE49-F238E27FC236}">
                <a16:creationId xmlns:a16="http://schemas.microsoft.com/office/drawing/2014/main" id="{0E7F6686-600E-4A8C-984C-83CDC5B67BC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31408" y="2935224"/>
            <a:ext cx="2221992" cy="950976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400" b="1" dirty="0">
                <a:solidFill>
                  <a:schemeClr val="bg1"/>
                </a:solidFill>
                <a:latin typeface="Söhne"/>
              </a:rPr>
              <a:t>Excel</a:t>
            </a:r>
            <a:endParaRPr lang="zh-CN" altLang="en-US" sz="1400" b="1" dirty="0">
              <a:solidFill>
                <a:schemeClr val="bg1"/>
              </a:solidFill>
              <a:latin typeface="Söhne"/>
            </a:endParaRPr>
          </a:p>
        </p:txBody>
      </p:sp>
      <p:sp>
        <p:nvSpPr>
          <p:cNvPr id="16" name="文本占位符 11">
            <a:extLst>
              <a:ext uri="{FF2B5EF4-FFF2-40B4-BE49-F238E27FC236}">
                <a16:creationId xmlns:a16="http://schemas.microsoft.com/office/drawing/2014/main" id="{BA739029-F9EA-4D25-A270-18BD46096B4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31408" y="4334256"/>
            <a:ext cx="2221992" cy="950976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CN" sz="1400" b="1" dirty="0">
                <a:solidFill>
                  <a:schemeClr val="bg1"/>
                </a:solidFill>
                <a:latin typeface="Söhne"/>
              </a:rPr>
              <a:t>Expert Choice</a:t>
            </a:r>
            <a:r>
              <a:rPr lang="zh-CN" altLang="en-US" sz="1400" b="1" dirty="0">
                <a:solidFill>
                  <a:schemeClr val="bg1"/>
                </a:solidFill>
                <a:latin typeface="Söhne"/>
              </a:rPr>
              <a:t>、</a:t>
            </a:r>
            <a:r>
              <a:rPr lang="en-US" altLang="zh-CN" sz="1400" b="1" dirty="0">
                <a:solidFill>
                  <a:schemeClr val="bg1"/>
                </a:solidFill>
                <a:latin typeface="Söhne"/>
              </a:rPr>
              <a:t>Analytica</a:t>
            </a:r>
            <a:endParaRPr lang="zh-CN" altLang="en-US" sz="1400" b="1" dirty="0">
              <a:solidFill>
                <a:schemeClr val="bg1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184965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日期占位符 32">
            <a:extLst>
              <a:ext uri="{FF2B5EF4-FFF2-40B4-BE49-F238E27FC236}">
                <a16:creationId xmlns:a16="http://schemas.microsoft.com/office/drawing/2014/main" id="{FA8AB7A3-8189-4146-84E3-D859FD67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34" name="页脚占位符 33">
            <a:extLst>
              <a:ext uri="{FF2B5EF4-FFF2-40B4-BE49-F238E27FC236}">
                <a16:creationId xmlns:a16="http://schemas.microsoft.com/office/drawing/2014/main" id="{201C63C9-DA14-420C-BBAA-00D6ECAA4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35" name="灯片编号占位符 34">
            <a:extLst>
              <a:ext uri="{FF2B5EF4-FFF2-40B4-BE49-F238E27FC236}">
                <a16:creationId xmlns:a16="http://schemas.microsoft.com/office/drawing/2014/main" id="{8E1AC5C9-EB48-467F-A73C-3E2E0A79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6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E9AD27-7D0D-4309-B2A2-85B2529FFF55}"/>
              </a:ext>
            </a:extLst>
          </p:cNvPr>
          <p:cNvSpPr txBox="1"/>
          <p:nvPr/>
        </p:nvSpPr>
        <p:spPr>
          <a:xfrm>
            <a:off x="1051994" y="2255134"/>
            <a:ext cx="28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</a:t>
            </a:r>
            <a:r>
              <a:rPr lang="zh-CN" altLang="en-US" dirty="0"/>
              <a:t>计算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7CA2B8-8800-40A0-B595-2945486BC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8502" y="657399"/>
            <a:ext cx="7850831" cy="572626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54203BA-6814-4686-9DA9-22CDA1CCD5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513" y="2624466"/>
            <a:ext cx="3256989" cy="327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2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日期占位符 32">
            <a:extLst>
              <a:ext uri="{FF2B5EF4-FFF2-40B4-BE49-F238E27FC236}">
                <a16:creationId xmlns:a16="http://schemas.microsoft.com/office/drawing/2014/main" id="{FA8AB7A3-8189-4146-84E3-D859FD67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34" name="页脚占位符 33">
            <a:extLst>
              <a:ext uri="{FF2B5EF4-FFF2-40B4-BE49-F238E27FC236}">
                <a16:creationId xmlns:a16="http://schemas.microsoft.com/office/drawing/2014/main" id="{201C63C9-DA14-420C-BBAA-00D6ECAA4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35" name="灯片编号占位符 34">
            <a:extLst>
              <a:ext uri="{FF2B5EF4-FFF2-40B4-BE49-F238E27FC236}">
                <a16:creationId xmlns:a16="http://schemas.microsoft.com/office/drawing/2014/main" id="{8E1AC5C9-EB48-467F-A73C-3E2E0A79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7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E9AD27-7D0D-4309-B2A2-85B2529FFF55}"/>
              </a:ext>
            </a:extLst>
          </p:cNvPr>
          <p:cNvSpPr txBox="1"/>
          <p:nvPr/>
        </p:nvSpPr>
        <p:spPr>
          <a:xfrm>
            <a:off x="956733" y="3335867"/>
            <a:ext cx="28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Matlab</a:t>
            </a:r>
            <a:r>
              <a:rPr lang="zh-CN" altLang="en-US" dirty="0"/>
              <a:t>代码实现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88C714-D14E-4843-A044-B0FCBB553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3874" y="554567"/>
            <a:ext cx="3928912" cy="574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725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日期占位符 32">
            <a:extLst>
              <a:ext uri="{FF2B5EF4-FFF2-40B4-BE49-F238E27FC236}">
                <a16:creationId xmlns:a16="http://schemas.microsoft.com/office/drawing/2014/main" id="{FA8AB7A3-8189-4146-84E3-D859FD67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34" name="页脚占位符 33">
            <a:extLst>
              <a:ext uri="{FF2B5EF4-FFF2-40B4-BE49-F238E27FC236}">
                <a16:creationId xmlns:a16="http://schemas.microsoft.com/office/drawing/2014/main" id="{201C63C9-DA14-420C-BBAA-00D6ECAA4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35" name="灯片编号占位符 34">
            <a:extLst>
              <a:ext uri="{FF2B5EF4-FFF2-40B4-BE49-F238E27FC236}">
                <a16:creationId xmlns:a16="http://schemas.microsoft.com/office/drawing/2014/main" id="{8E1AC5C9-EB48-467F-A73C-3E2E0A79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8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E9AD27-7D0D-4309-B2A2-85B2529FFF55}"/>
              </a:ext>
            </a:extLst>
          </p:cNvPr>
          <p:cNvSpPr txBox="1"/>
          <p:nvPr/>
        </p:nvSpPr>
        <p:spPr>
          <a:xfrm>
            <a:off x="6144429" y="1083734"/>
            <a:ext cx="28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Matlab</a:t>
            </a:r>
            <a:r>
              <a:rPr lang="zh-CN" altLang="en-US" dirty="0"/>
              <a:t>与</a:t>
            </a:r>
            <a:r>
              <a:rPr lang="en-US" altLang="zh-CN" dirty="0"/>
              <a:t>excel</a:t>
            </a:r>
            <a:r>
              <a:rPr lang="zh-CN" altLang="en-US" dirty="0"/>
              <a:t>对比结果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57C668B-E7F5-43DE-9F15-89800A1EA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330"/>
            <a:ext cx="12192000" cy="675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68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日期占位符 32">
            <a:extLst>
              <a:ext uri="{FF2B5EF4-FFF2-40B4-BE49-F238E27FC236}">
                <a16:creationId xmlns:a16="http://schemas.microsoft.com/office/drawing/2014/main" id="{FA8AB7A3-8189-4146-84E3-D859FD67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88702"/>
            <a:ext cx="2743200" cy="182880"/>
          </a:xfrm>
        </p:spPr>
        <p:txBody>
          <a:bodyPr rtlCol="0"/>
          <a:lstStyle/>
          <a:p>
            <a:pPr rtl="0"/>
            <a:r>
              <a:rPr lang="en-US" altLang="zh-CN" dirty="0"/>
              <a:t>2023</a:t>
            </a:r>
          </a:p>
        </p:txBody>
      </p:sp>
      <p:sp>
        <p:nvSpPr>
          <p:cNvPr id="34" name="页脚占位符 33">
            <a:extLst>
              <a:ext uri="{FF2B5EF4-FFF2-40B4-BE49-F238E27FC236}">
                <a16:creationId xmlns:a16="http://schemas.microsoft.com/office/drawing/2014/main" id="{201C63C9-DA14-420C-BBAA-00D6ECAA4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8702"/>
            <a:ext cx="4114800" cy="182880"/>
          </a:xfrm>
        </p:spPr>
        <p:txBody>
          <a:bodyPr rtlCol="0"/>
          <a:lstStyle/>
          <a:p>
            <a:pPr rtl="0"/>
            <a:r>
              <a:rPr lang="en-US" altLang="zh-CN" dirty="0"/>
              <a:t>PRESENT BY ZYM</a:t>
            </a:r>
            <a:endParaRPr lang="zh-CN" altLang="en-US" dirty="0"/>
          </a:p>
        </p:txBody>
      </p:sp>
      <p:sp>
        <p:nvSpPr>
          <p:cNvPr id="35" name="灯片编号占位符 34">
            <a:extLst>
              <a:ext uri="{FF2B5EF4-FFF2-40B4-BE49-F238E27FC236}">
                <a16:creationId xmlns:a16="http://schemas.microsoft.com/office/drawing/2014/main" id="{8E1AC5C9-EB48-467F-A73C-3E2E0A79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7696" y="6488702"/>
            <a:ext cx="2743200" cy="182880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CN" smtClean="0"/>
              <a:pPr rtl="0"/>
              <a:t>9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1E9AD27-7D0D-4309-B2A2-85B2529FFF55}"/>
              </a:ext>
            </a:extLst>
          </p:cNvPr>
          <p:cNvSpPr txBox="1"/>
          <p:nvPr/>
        </p:nvSpPr>
        <p:spPr>
          <a:xfrm>
            <a:off x="931333" y="3429000"/>
            <a:ext cx="288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Matlab</a:t>
            </a:r>
            <a:r>
              <a:rPr lang="zh-CN" altLang="en-US" dirty="0"/>
              <a:t>与</a:t>
            </a:r>
            <a:r>
              <a:rPr lang="en-US" altLang="zh-CN" dirty="0"/>
              <a:t>excel</a:t>
            </a:r>
            <a:r>
              <a:rPr lang="zh-CN" altLang="en-US" dirty="0"/>
              <a:t>对比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2FCF075-E070-4EFF-BC42-7AF5334DA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462" y="509769"/>
            <a:ext cx="7017875" cy="583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591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Custom 87">
      <a:dk1>
        <a:sysClr val="windowText" lastClr="000000"/>
      </a:dk1>
      <a:lt1>
        <a:sysClr val="window" lastClr="FFFFFF"/>
      </a:lt1>
      <a:dk2>
        <a:srgbClr val="BF8641"/>
      </a:dk2>
      <a:lt2>
        <a:srgbClr val="E7E6E6"/>
      </a:lt2>
      <a:accent1>
        <a:srgbClr val="F2D6BD"/>
      </a:accent1>
      <a:accent2>
        <a:srgbClr val="616F8C"/>
      </a:accent2>
      <a:accent3>
        <a:srgbClr val="F2DAAC"/>
      </a:accent3>
      <a:accent4>
        <a:srgbClr val="373921"/>
      </a:accent4>
      <a:accent5>
        <a:srgbClr val="D9A577"/>
      </a:accent5>
      <a:accent6>
        <a:srgbClr val="A3AFB4"/>
      </a:accent6>
      <a:hlink>
        <a:srgbClr val="0563C1"/>
      </a:hlink>
      <a:folHlink>
        <a:srgbClr val="954F72"/>
      </a:folHlink>
    </a:clrScheme>
    <a:fontScheme name="Custom 123">
      <a:majorFont>
        <a:latin typeface="Elephan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257596_TF89518162_Win32" id="{BCBCCA4E-EA28-4B24-8C4B-2149073287C7}" vid="{1ED95EEB-D92B-4FCF-98F0-5E052C052F3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622CF4D-9565-4B86-A8C6-169590EAEBF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BD9B850-33FE-43D9-B469-C12FCA4960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656D043-63BC-4A94-9887-A7B1B2C8476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经典会议演示文稿</Template>
  <TotalTime>83</TotalTime>
  <Words>490</Words>
  <Application>Microsoft Office PowerPoint</Application>
  <PresentationFormat>宽屏</PresentationFormat>
  <Paragraphs>131</Paragraphs>
  <Slides>21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7" baseType="lpstr">
      <vt:lpstr>Microsoft YaHei UI</vt:lpstr>
      <vt:lpstr>Söhne</vt:lpstr>
      <vt:lpstr>Arial</vt:lpstr>
      <vt:lpstr>Avenir Next LT Pro</vt:lpstr>
      <vt:lpstr>Elephant Pro</vt:lpstr>
      <vt:lpstr>Office 主题</vt:lpstr>
      <vt:lpstr>熵权法</vt:lpstr>
      <vt:lpstr>议程​​</vt:lpstr>
      <vt:lpstr>PowerPoint 演示文稿</vt:lpstr>
      <vt:lpstr>PowerPoint 演示文稿</vt:lpstr>
      <vt:lpstr>软件简介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捷径：SPSSAU\SPSSPRO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熵权法</dc:title>
  <dc:creator>Young Mo</dc:creator>
  <cp:lastModifiedBy>Young Mo</cp:lastModifiedBy>
  <cp:revision>12</cp:revision>
  <dcterms:created xsi:type="dcterms:W3CDTF">2023-09-19T07:51:50Z</dcterms:created>
  <dcterms:modified xsi:type="dcterms:W3CDTF">2023-09-19T09:15:26Z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